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14" r:id="rId3"/>
  </p:sldMasterIdLst>
  <p:notesMasterIdLst>
    <p:notesMasterId r:id="rId25"/>
  </p:notesMasterIdLst>
  <p:sldIdLst>
    <p:sldId id="2147480148" r:id="rId4"/>
    <p:sldId id="2147480153" r:id="rId5"/>
    <p:sldId id="2147480155" r:id="rId6"/>
    <p:sldId id="2147479947" r:id="rId7"/>
    <p:sldId id="2147479948" r:id="rId8"/>
    <p:sldId id="2147479949" r:id="rId9"/>
    <p:sldId id="2147479950" r:id="rId10"/>
    <p:sldId id="2147479976" r:id="rId11"/>
    <p:sldId id="2147480141" r:id="rId12"/>
    <p:sldId id="2147480142" r:id="rId13"/>
    <p:sldId id="2147480152" r:id="rId14"/>
    <p:sldId id="2147480151" r:id="rId15"/>
    <p:sldId id="2147479818" r:id="rId16"/>
    <p:sldId id="2147479824" r:id="rId17"/>
    <p:sldId id="2147480149" r:id="rId18"/>
    <p:sldId id="2147480130" r:id="rId19"/>
    <p:sldId id="2147479996" r:id="rId20"/>
    <p:sldId id="2147480147" r:id="rId21"/>
    <p:sldId id="2147480150" r:id="rId22"/>
    <p:sldId id="2147480018" r:id="rId23"/>
    <p:sldId id="214748001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458905-AFBF-4E63-ADA6-AE1F31DE6215}" v="186" dt="2023-04-26T16:45:00.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itha Basani" userId="ace1ebd2-9aca-4aca-b4e1-b1768bde0560" providerId="ADAL" clId="{2E458905-AFBF-4E63-ADA6-AE1F31DE6215}"/>
    <pc:docChg chg="undo custSel addSld delSld modSld">
      <pc:chgData name="Charitha Basani" userId="ace1ebd2-9aca-4aca-b4e1-b1768bde0560" providerId="ADAL" clId="{2E458905-AFBF-4E63-ADA6-AE1F31DE6215}" dt="2023-04-26T16:45:00.728" v="771" actId="20577"/>
      <pc:docMkLst>
        <pc:docMk/>
      </pc:docMkLst>
      <pc:sldChg chg="del mod modShow">
        <pc:chgData name="Charitha Basani" userId="ace1ebd2-9aca-4aca-b4e1-b1768bde0560" providerId="ADAL" clId="{2E458905-AFBF-4E63-ADA6-AE1F31DE6215}" dt="2023-04-24T11:51:12.081" v="225" actId="47"/>
        <pc:sldMkLst>
          <pc:docMk/>
          <pc:sldMk cId="3748231116" sldId="2076138213"/>
        </pc:sldMkLst>
      </pc:sldChg>
      <pc:sldChg chg="del mod modShow">
        <pc:chgData name="Charitha Basani" userId="ace1ebd2-9aca-4aca-b4e1-b1768bde0560" providerId="ADAL" clId="{2E458905-AFBF-4E63-ADA6-AE1F31DE6215}" dt="2023-04-24T11:51:10.288" v="224" actId="47"/>
        <pc:sldMkLst>
          <pc:docMk/>
          <pc:sldMk cId="1391244471" sldId="2147470011"/>
        </pc:sldMkLst>
      </pc:sldChg>
      <pc:sldChg chg="del mod modShow">
        <pc:chgData name="Charitha Basani" userId="ace1ebd2-9aca-4aca-b4e1-b1768bde0560" providerId="ADAL" clId="{2E458905-AFBF-4E63-ADA6-AE1F31DE6215}" dt="2023-04-24T11:51:14.912" v="227" actId="47"/>
        <pc:sldMkLst>
          <pc:docMk/>
          <pc:sldMk cId="3171655197" sldId="2147470012"/>
        </pc:sldMkLst>
      </pc:sldChg>
      <pc:sldChg chg="del mod modShow">
        <pc:chgData name="Charitha Basani" userId="ace1ebd2-9aca-4aca-b4e1-b1768bde0560" providerId="ADAL" clId="{2E458905-AFBF-4E63-ADA6-AE1F31DE6215}" dt="2023-04-24T11:51:13.632" v="226" actId="47"/>
        <pc:sldMkLst>
          <pc:docMk/>
          <pc:sldMk cId="1331809743" sldId="2147470027"/>
        </pc:sldMkLst>
      </pc:sldChg>
      <pc:sldChg chg="del mod modShow">
        <pc:chgData name="Charitha Basani" userId="ace1ebd2-9aca-4aca-b4e1-b1768bde0560" providerId="ADAL" clId="{2E458905-AFBF-4E63-ADA6-AE1F31DE6215}" dt="2023-04-24T11:50:46.589" v="221" actId="47"/>
        <pc:sldMkLst>
          <pc:docMk/>
          <pc:sldMk cId="4070904346" sldId="2147470063"/>
        </pc:sldMkLst>
      </pc:sldChg>
      <pc:sldChg chg="del mod modShow">
        <pc:chgData name="Charitha Basani" userId="ace1ebd2-9aca-4aca-b4e1-b1768bde0560" providerId="ADAL" clId="{2E458905-AFBF-4E63-ADA6-AE1F31DE6215}" dt="2023-04-24T11:50:50.259" v="222" actId="47"/>
        <pc:sldMkLst>
          <pc:docMk/>
          <pc:sldMk cId="3790886343" sldId="2147477362"/>
        </pc:sldMkLst>
      </pc:sldChg>
      <pc:sldChg chg="del">
        <pc:chgData name="Charitha Basani" userId="ace1ebd2-9aca-4aca-b4e1-b1768bde0560" providerId="ADAL" clId="{2E458905-AFBF-4E63-ADA6-AE1F31DE6215}" dt="2023-04-24T11:51:06.783" v="223" actId="47"/>
        <pc:sldMkLst>
          <pc:docMk/>
          <pc:sldMk cId="2082355342" sldId="2147477488"/>
        </pc:sldMkLst>
      </pc:sldChg>
      <pc:sldChg chg="modNotesTx">
        <pc:chgData name="Charitha Basani" userId="ace1ebd2-9aca-4aca-b4e1-b1768bde0560" providerId="ADAL" clId="{2E458905-AFBF-4E63-ADA6-AE1F31DE6215}" dt="2023-04-26T16:42:44.886" v="765" actId="6549"/>
        <pc:sldMkLst>
          <pc:docMk/>
          <pc:sldMk cId="1018895523" sldId="2147479949"/>
        </pc:sldMkLst>
      </pc:sldChg>
      <pc:sldChg chg="del mod modShow">
        <pc:chgData name="Charitha Basani" userId="ace1ebd2-9aca-4aca-b4e1-b1768bde0560" providerId="ADAL" clId="{2E458905-AFBF-4E63-ADA6-AE1F31DE6215}" dt="2023-04-24T11:51:35.397" v="230" actId="47"/>
        <pc:sldMkLst>
          <pc:docMk/>
          <pc:sldMk cId="463713511" sldId="2147479998"/>
        </pc:sldMkLst>
      </pc:sldChg>
      <pc:sldChg chg="del mod modShow">
        <pc:chgData name="Charitha Basani" userId="ace1ebd2-9aca-4aca-b4e1-b1768bde0560" providerId="ADAL" clId="{2E458905-AFBF-4E63-ADA6-AE1F31DE6215}" dt="2023-04-24T11:51:35.397" v="230" actId="47"/>
        <pc:sldMkLst>
          <pc:docMk/>
          <pc:sldMk cId="1386803658" sldId="2147479999"/>
        </pc:sldMkLst>
      </pc:sldChg>
      <pc:sldChg chg="del mod modShow">
        <pc:chgData name="Charitha Basani" userId="ace1ebd2-9aca-4aca-b4e1-b1768bde0560" providerId="ADAL" clId="{2E458905-AFBF-4E63-ADA6-AE1F31DE6215}" dt="2023-04-24T11:51:35.397" v="230" actId="47"/>
        <pc:sldMkLst>
          <pc:docMk/>
          <pc:sldMk cId="3772165270" sldId="2147480000"/>
        </pc:sldMkLst>
      </pc:sldChg>
      <pc:sldChg chg="del mod modShow">
        <pc:chgData name="Charitha Basani" userId="ace1ebd2-9aca-4aca-b4e1-b1768bde0560" providerId="ADAL" clId="{2E458905-AFBF-4E63-ADA6-AE1F31DE6215}" dt="2023-04-24T11:51:35.397" v="230" actId="47"/>
        <pc:sldMkLst>
          <pc:docMk/>
          <pc:sldMk cId="2691004009" sldId="2147480001"/>
        </pc:sldMkLst>
      </pc:sldChg>
      <pc:sldChg chg="del mod modShow">
        <pc:chgData name="Charitha Basani" userId="ace1ebd2-9aca-4aca-b4e1-b1768bde0560" providerId="ADAL" clId="{2E458905-AFBF-4E63-ADA6-AE1F31DE6215}" dt="2023-04-24T11:51:35.397" v="230" actId="47"/>
        <pc:sldMkLst>
          <pc:docMk/>
          <pc:sldMk cId="572106080" sldId="2147480002"/>
        </pc:sldMkLst>
      </pc:sldChg>
      <pc:sldChg chg="modNotesTx">
        <pc:chgData name="Charitha Basani" userId="ace1ebd2-9aca-4aca-b4e1-b1768bde0560" providerId="ADAL" clId="{2E458905-AFBF-4E63-ADA6-AE1F31DE6215}" dt="2023-04-26T16:43:10.563" v="767" actId="6549"/>
        <pc:sldMkLst>
          <pc:docMk/>
          <pc:sldMk cId="3768899065" sldId="2147480130"/>
        </pc:sldMkLst>
      </pc:sldChg>
      <pc:sldChg chg="modSp mod modNotesTx">
        <pc:chgData name="Charitha Basani" userId="ace1ebd2-9aca-4aca-b4e1-b1768bde0560" providerId="ADAL" clId="{2E458905-AFBF-4E63-ADA6-AE1F31DE6215}" dt="2023-04-26T16:42:53.780" v="766" actId="6549"/>
        <pc:sldMkLst>
          <pc:docMk/>
          <pc:sldMk cId="2857897201" sldId="2147480141"/>
        </pc:sldMkLst>
        <pc:spChg chg="mod">
          <ac:chgData name="Charitha Basani" userId="ace1ebd2-9aca-4aca-b4e1-b1768bde0560" providerId="ADAL" clId="{2E458905-AFBF-4E63-ADA6-AE1F31DE6215}" dt="2023-04-20T17:45:58.102" v="2" actId="14100"/>
          <ac:spMkLst>
            <pc:docMk/>
            <pc:sldMk cId="2857897201" sldId="2147480141"/>
            <ac:spMk id="4" creationId="{6D69F36E-439A-7E98-DCF5-9E676E3B83A2}"/>
          </ac:spMkLst>
        </pc:spChg>
      </pc:sldChg>
      <pc:sldChg chg="modSp mod">
        <pc:chgData name="Charitha Basani" userId="ace1ebd2-9aca-4aca-b4e1-b1768bde0560" providerId="ADAL" clId="{2E458905-AFBF-4E63-ADA6-AE1F31DE6215}" dt="2023-04-20T17:46:10.279" v="24" actId="1035"/>
        <pc:sldMkLst>
          <pc:docMk/>
          <pc:sldMk cId="3843300132" sldId="2147480142"/>
        </pc:sldMkLst>
        <pc:cxnChg chg="mod">
          <ac:chgData name="Charitha Basani" userId="ace1ebd2-9aca-4aca-b4e1-b1768bde0560" providerId="ADAL" clId="{2E458905-AFBF-4E63-ADA6-AE1F31DE6215}" dt="2023-04-20T17:46:10.279" v="24" actId="1035"/>
          <ac:cxnSpMkLst>
            <pc:docMk/>
            <pc:sldMk cId="3843300132" sldId="2147480142"/>
            <ac:cxnSpMk id="25" creationId="{A2A6C15C-15E6-7E76-0FE1-69211E8E6FC5}"/>
          </ac:cxnSpMkLst>
        </pc:cxnChg>
      </pc:sldChg>
      <pc:sldChg chg="addSp delSp modSp mod">
        <pc:chgData name="Charitha Basani" userId="ace1ebd2-9aca-4aca-b4e1-b1768bde0560" providerId="ADAL" clId="{2E458905-AFBF-4E63-ADA6-AE1F31DE6215}" dt="2023-04-26T16:45:00.728" v="771" actId="20577"/>
        <pc:sldMkLst>
          <pc:docMk/>
          <pc:sldMk cId="2406047238" sldId="2147480148"/>
        </pc:sldMkLst>
        <pc:spChg chg="del mod">
          <ac:chgData name="Charitha Basani" userId="ace1ebd2-9aca-4aca-b4e1-b1768bde0560" providerId="ADAL" clId="{2E458905-AFBF-4E63-ADA6-AE1F31DE6215}" dt="2023-04-26T16:34:21.847" v="630"/>
          <ac:spMkLst>
            <pc:docMk/>
            <pc:sldMk cId="2406047238" sldId="2147480148"/>
            <ac:spMk id="2" creationId="{286A989F-E321-BAAC-DF18-1A617A77BE5B}"/>
          </ac:spMkLst>
        </pc:spChg>
        <pc:spChg chg="del">
          <ac:chgData name="Charitha Basani" userId="ace1ebd2-9aca-4aca-b4e1-b1768bde0560" providerId="ADAL" clId="{2E458905-AFBF-4E63-ADA6-AE1F31DE6215}" dt="2023-04-26T16:33:08.299" v="626" actId="478"/>
          <ac:spMkLst>
            <pc:docMk/>
            <pc:sldMk cId="2406047238" sldId="2147480148"/>
            <ac:spMk id="3" creationId="{06CA8D06-50BD-CF60-FF45-F141D50C0495}"/>
          </ac:spMkLst>
        </pc:spChg>
        <pc:spChg chg="add del">
          <ac:chgData name="Charitha Basani" userId="ace1ebd2-9aca-4aca-b4e1-b1768bde0560" providerId="ADAL" clId="{2E458905-AFBF-4E63-ADA6-AE1F31DE6215}" dt="2023-04-26T16:34:19.285" v="628"/>
          <ac:spMkLst>
            <pc:docMk/>
            <pc:sldMk cId="2406047238" sldId="2147480148"/>
            <ac:spMk id="4" creationId="{33CBC8D1-0E85-7618-EEC4-3732762FCD5E}"/>
          </ac:spMkLst>
        </pc:spChg>
        <pc:spChg chg="add mod">
          <ac:chgData name="Charitha Basani" userId="ace1ebd2-9aca-4aca-b4e1-b1768bde0560" providerId="ADAL" clId="{2E458905-AFBF-4E63-ADA6-AE1F31DE6215}" dt="2023-04-26T16:45:00.728" v="771" actId="20577"/>
          <ac:spMkLst>
            <pc:docMk/>
            <pc:sldMk cId="2406047238" sldId="2147480148"/>
            <ac:spMk id="5" creationId="{48975027-C3E0-CE51-1376-2A0E99828679}"/>
          </ac:spMkLst>
        </pc:spChg>
      </pc:sldChg>
      <pc:sldChg chg="add del">
        <pc:chgData name="Charitha Basani" userId="ace1ebd2-9aca-4aca-b4e1-b1768bde0560" providerId="ADAL" clId="{2E458905-AFBF-4E63-ADA6-AE1F31DE6215}" dt="2023-04-24T11:51:24.933" v="229" actId="47"/>
        <pc:sldMkLst>
          <pc:docMk/>
          <pc:sldMk cId="3941600513" sldId="2147480149"/>
        </pc:sldMkLst>
      </pc:sldChg>
      <pc:sldChg chg="delSp mod">
        <pc:chgData name="Charitha Basani" userId="ace1ebd2-9aca-4aca-b4e1-b1768bde0560" providerId="ADAL" clId="{2E458905-AFBF-4E63-ADA6-AE1F31DE6215}" dt="2023-04-26T16:43:47.843" v="768" actId="478"/>
        <pc:sldMkLst>
          <pc:docMk/>
          <pc:sldMk cId="615424875" sldId="2147480150"/>
        </pc:sldMkLst>
        <pc:spChg chg="del">
          <ac:chgData name="Charitha Basani" userId="ace1ebd2-9aca-4aca-b4e1-b1768bde0560" providerId="ADAL" clId="{2E458905-AFBF-4E63-ADA6-AE1F31DE6215}" dt="2023-04-26T16:43:47.843" v="768" actId="478"/>
          <ac:spMkLst>
            <pc:docMk/>
            <pc:sldMk cId="615424875" sldId="2147480150"/>
            <ac:spMk id="3" creationId="{06CA8D06-50BD-CF60-FF45-F141D50C0495}"/>
          </ac:spMkLst>
        </pc:spChg>
      </pc:sldChg>
      <pc:sldChg chg="delSp mod">
        <pc:chgData name="Charitha Basani" userId="ace1ebd2-9aca-4aca-b4e1-b1768bde0560" providerId="ADAL" clId="{2E458905-AFBF-4E63-ADA6-AE1F31DE6215}" dt="2023-04-26T16:43:57.559" v="769" actId="478"/>
        <pc:sldMkLst>
          <pc:docMk/>
          <pc:sldMk cId="2979965951" sldId="2147480151"/>
        </pc:sldMkLst>
        <pc:spChg chg="del">
          <ac:chgData name="Charitha Basani" userId="ace1ebd2-9aca-4aca-b4e1-b1768bde0560" providerId="ADAL" clId="{2E458905-AFBF-4E63-ADA6-AE1F31DE6215}" dt="2023-04-26T16:43:57.559" v="769" actId="478"/>
          <ac:spMkLst>
            <pc:docMk/>
            <pc:sldMk cId="2979965951" sldId="2147480151"/>
            <ac:spMk id="3" creationId="{06CA8D06-50BD-CF60-FF45-F141D50C0495}"/>
          </ac:spMkLst>
        </pc:spChg>
      </pc:sldChg>
      <pc:sldChg chg="addSp delSp modSp add mod">
        <pc:chgData name="Charitha Basani" userId="ace1ebd2-9aca-4aca-b4e1-b1768bde0560" providerId="ADAL" clId="{2E458905-AFBF-4E63-ADA6-AE1F31DE6215}" dt="2023-04-26T16:00:47.755" v="616" actId="14100"/>
        <pc:sldMkLst>
          <pc:docMk/>
          <pc:sldMk cId="1778476159" sldId="2147480152"/>
        </pc:sldMkLst>
        <pc:spChg chg="del">
          <ac:chgData name="Charitha Basani" userId="ace1ebd2-9aca-4aca-b4e1-b1768bde0560" providerId="ADAL" clId="{2E458905-AFBF-4E63-ADA6-AE1F31DE6215}" dt="2023-04-24T02:08:57.210" v="34" actId="478"/>
          <ac:spMkLst>
            <pc:docMk/>
            <pc:sldMk cId="1778476159" sldId="2147480152"/>
            <ac:spMk id="3" creationId="{881BDBB9-6E83-990E-78AA-F87A1744A602}"/>
          </ac:spMkLst>
        </pc:spChg>
        <pc:spChg chg="mod">
          <ac:chgData name="Charitha Basani" userId="ace1ebd2-9aca-4aca-b4e1-b1768bde0560" providerId="ADAL" clId="{2E458905-AFBF-4E63-ADA6-AE1F31DE6215}" dt="2023-04-26T16:00:47.755" v="616" actId="14100"/>
          <ac:spMkLst>
            <pc:docMk/>
            <pc:sldMk cId="1778476159" sldId="2147480152"/>
            <ac:spMk id="4" creationId="{6D69F36E-439A-7E98-DCF5-9E676E3B83A2}"/>
          </ac:spMkLst>
        </pc:spChg>
        <pc:spChg chg="del mod">
          <ac:chgData name="Charitha Basani" userId="ace1ebd2-9aca-4aca-b4e1-b1768bde0560" providerId="ADAL" clId="{2E458905-AFBF-4E63-ADA6-AE1F31DE6215}" dt="2023-04-24T12:07:02.453" v="333" actId="478"/>
          <ac:spMkLst>
            <pc:docMk/>
            <pc:sldMk cId="1778476159" sldId="2147480152"/>
            <ac:spMk id="5" creationId="{B322F4E0-A131-0AC9-FC3B-C9B9B4C4E3B1}"/>
          </ac:spMkLst>
        </pc:spChg>
        <pc:spChg chg="add mod">
          <ac:chgData name="Charitha Basani" userId="ace1ebd2-9aca-4aca-b4e1-b1768bde0560" providerId="ADAL" clId="{2E458905-AFBF-4E63-ADA6-AE1F31DE6215}" dt="2023-04-24T12:13:14.420" v="504" actId="14100"/>
          <ac:spMkLst>
            <pc:docMk/>
            <pc:sldMk cId="1778476159" sldId="2147480152"/>
            <ac:spMk id="6" creationId="{D3EAC067-3600-186F-25AB-6B47E3BCD71B}"/>
          </ac:spMkLst>
        </pc:spChg>
        <pc:spChg chg="mod">
          <ac:chgData name="Charitha Basani" userId="ace1ebd2-9aca-4aca-b4e1-b1768bde0560" providerId="ADAL" clId="{2E458905-AFBF-4E63-ADA6-AE1F31DE6215}" dt="2023-04-26T15:59:32.823" v="528" actId="20577"/>
          <ac:spMkLst>
            <pc:docMk/>
            <pc:sldMk cId="1778476159" sldId="2147480152"/>
            <ac:spMk id="8" creationId="{2877D74E-E71D-F2B6-2825-0965AD57E5DA}"/>
          </ac:spMkLst>
        </pc:spChg>
        <pc:spChg chg="add del mod">
          <ac:chgData name="Charitha Basani" userId="ace1ebd2-9aca-4aca-b4e1-b1768bde0560" providerId="ADAL" clId="{2E458905-AFBF-4E63-ADA6-AE1F31DE6215}" dt="2023-04-24T12:11:04.541" v="489" actId="478"/>
          <ac:spMkLst>
            <pc:docMk/>
            <pc:sldMk cId="1778476159" sldId="2147480152"/>
            <ac:spMk id="10" creationId="{81B15AE9-ACBE-46A0-1247-2659D65EF736}"/>
          </ac:spMkLst>
        </pc:spChg>
        <pc:spChg chg="del">
          <ac:chgData name="Charitha Basani" userId="ace1ebd2-9aca-4aca-b4e1-b1768bde0560" providerId="ADAL" clId="{2E458905-AFBF-4E63-ADA6-AE1F31DE6215}" dt="2023-04-24T02:08:57.210" v="34" actId="478"/>
          <ac:spMkLst>
            <pc:docMk/>
            <pc:sldMk cId="1778476159" sldId="2147480152"/>
            <ac:spMk id="19" creationId="{C740B94D-A8E7-F96B-E7BF-1F8CBDF12242}"/>
          </ac:spMkLst>
        </pc:spChg>
        <pc:cxnChg chg="del">
          <ac:chgData name="Charitha Basani" userId="ace1ebd2-9aca-4aca-b4e1-b1768bde0560" providerId="ADAL" clId="{2E458905-AFBF-4E63-ADA6-AE1F31DE6215}" dt="2023-04-24T02:08:57.210" v="34" actId="478"/>
          <ac:cxnSpMkLst>
            <pc:docMk/>
            <pc:sldMk cId="1778476159" sldId="2147480152"/>
            <ac:cxnSpMk id="22" creationId="{434EF36E-6CCC-F26F-00B7-3B9BFF50A76E}"/>
          </ac:cxnSpMkLst>
        </pc:cxnChg>
        <pc:cxnChg chg="del">
          <ac:chgData name="Charitha Basani" userId="ace1ebd2-9aca-4aca-b4e1-b1768bde0560" providerId="ADAL" clId="{2E458905-AFBF-4E63-ADA6-AE1F31DE6215}" dt="2023-04-24T02:08:57.210" v="34" actId="478"/>
          <ac:cxnSpMkLst>
            <pc:docMk/>
            <pc:sldMk cId="1778476159" sldId="2147480152"/>
            <ac:cxnSpMk id="25" creationId="{A2A6C15C-15E6-7E76-0FE1-69211E8E6FC5}"/>
          </ac:cxnSpMkLst>
        </pc:cxnChg>
        <pc:cxnChg chg="del">
          <ac:chgData name="Charitha Basani" userId="ace1ebd2-9aca-4aca-b4e1-b1768bde0560" providerId="ADAL" clId="{2E458905-AFBF-4E63-ADA6-AE1F31DE6215}" dt="2023-04-24T02:08:57.210" v="34" actId="478"/>
          <ac:cxnSpMkLst>
            <pc:docMk/>
            <pc:sldMk cId="1778476159" sldId="2147480152"/>
            <ac:cxnSpMk id="27" creationId="{31B328AB-6B51-41A2-56B6-AA6424157255}"/>
          </ac:cxnSpMkLst>
        </pc:cxnChg>
      </pc:sldChg>
      <pc:sldChg chg="modSp add mod">
        <pc:chgData name="Charitha Basani" userId="ace1ebd2-9aca-4aca-b4e1-b1768bde0560" providerId="ADAL" clId="{2E458905-AFBF-4E63-ADA6-AE1F31DE6215}" dt="2023-04-26T16:40:44.846" v="756" actId="20577"/>
        <pc:sldMkLst>
          <pc:docMk/>
          <pc:sldMk cId="2223899436" sldId="2147480153"/>
        </pc:sldMkLst>
        <pc:spChg chg="mod">
          <ac:chgData name="Charitha Basani" userId="ace1ebd2-9aca-4aca-b4e1-b1768bde0560" providerId="ADAL" clId="{2E458905-AFBF-4E63-ADA6-AE1F31DE6215}" dt="2023-04-26T16:39:41.402" v="748" actId="1076"/>
          <ac:spMkLst>
            <pc:docMk/>
            <pc:sldMk cId="2223899436" sldId="2147480153"/>
            <ac:spMk id="2" creationId="{286A989F-E321-BAAC-DF18-1A617A77BE5B}"/>
          </ac:spMkLst>
        </pc:spChg>
        <pc:spChg chg="mod">
          <ac:chgData name="Charitha Basani" userId="ace1ebd2-9aca-4aca-b4e1-b1768bde0560" providerId="ADAL" clId="{2E458905-AFBF-4E63-ADA6-AE1F31DE6215}" dt="2023-04-26T16:40:44.846" v="756" actId="20577"/>
          <ac:spMkLst>
            <pc:docMk/>
            <pc:sldMk cId="2223899436" sldId="2147480153"/>
            <ac:spMk id="3" creationId="{06CA8D06-50BD-CF60-FF45-F141D50C0495}"/>
          </ac:spMkLst>
        </pc:spChg>
      </pc:sldChg>
      <pc:sldChg chg="add del">
        <pc:chgData name="Charitha Basani" userId="ace1ebd2-9aca-4aca-b4e1-b1768bde0560" providerId="ADAL" clId="{2E458905-AFBF-4E63-ADA6-AE1F31DE6215}" dt="2023-04-26T16:41:28.025" v="764" actId="47"/>
        <pc:sldMkLst>
          <pc:docMk/>
          <pc:sldMk cId="1868142300" sldId="2147480154"/>
        </pc:sldMkLst>
      </pc:sldChg>
      <pc:sldChg chg="delSp add mod">
        <pc:chgData name="Charitha Basani" userId="ace1ebd2-9aca-4aca-b4e1-b1768bde0560" providerId="ADAL" clId="{2E458905-AFBF-4E63-ADA6-AE1F31DE6215}" dt="2023-04-26T16:44:06.043" v="770" actId="478"/>
        <pc:sldMkLst>
          <pc:docMk/>
          <pc:sldMk cId="2491781591" sldId="2147480155"/>
        </pc:sldMkLst>
        <pc:spChg chg="del">
          <ac:chgData name="Charitha Basani" userId="ace1ebd2-9aca-4aca-b4e1-b1768bde0560" providerId="ADAL" clId="{2E458905-AFBF-4E63-ADA6-AE1F31DE6215}" dt="2023-04-26T16:44:06.043" v="770" actId="478"/>
          <ac:spMkLst>
            <pc:docMk/>
            <pc:sldMk cId="2491781591" sldId="2147480155"/>
            <ac:spMk id="3" creationId="{06CA8D06-50BD-CF60-FF45-F141D50C0495}"/>
          </ac:spMkLst>
        </pc:spChg>
      </pc:sldChg>
      <pc:sldMasterChg chg="delSldLayout">
        <pc:chgData name="Charitha Basani" userId="ace1ebd2-9aca-4aca-b4e1-b1768bde0560" providerId="ADAL" clId="{2E458905-AFBF-4E63-ADA6-AE1F31DE6215}" dt="2023-04-24T11:51:35.397" v="230" actId="47"/>
        <pc:sldMasterMkLst>
          <pc:docMk/>
          <pc:sldMasterMk cId="487817208" sldId="2147483660"/>
        </pc:sldMasterMkLst>
        <pc:sldLayoutChg chg="del">
          <pc:chgData name="Charitha Basani" userId="ace1ebd2-9aca-4aca-b4e1-b1768bde0560" providerId="ADAL" clId="{2E458905-AFBF-4E63-ADA6-AE1F31DE6215}" dt="2023-04-24T11:51:06.783" v="223" actId="47"/>
          <pc:sldLayoutMkLst>
            <pc:docMk/>
            <pc:sldMasterMk cId="487817208" sldId="2147483660"/>
            <pc:sldLayoutMk cId="1364098965" sldId="2147483674"/>
          </pc:sldLayoutMkLst>
        </pc:sldLayoutChg>
        <pc:sldLayoutChg chg="del">
          <pc:chgData name="Charitha Basani" userId="ace1ebd2-9aca-4aca-b4e1-b1768bde0560" providerId="ADAL" clId="{2E458905-AFBF-4E63-ADA6-AE1F31DE6215}" dt="2023-04-24T11:51:35.397" v="230" actId="47"/>
          <pc:sldLayoutMkLst>
            <pc:docMk/>
            <pc:sldMasterMk cId="487817208" sldId="2147483660"/>
            <pc:sldLayoutMk cId="4176804749" sldId="2147483711"/>
          </pc:sldLayoutMkLst>
        </pc:sldLayoutChg>
        <pc:sldLayoutChg chg="del">
          <pc:chgData name="Charitha Basani" userId="ace1ebd2-9aca-4aca-b4e1-b1768bde0560" providerId="ADAL" clId="{2E458905-AFBF-4E63-ADA6-AE1F31DE6215}" dt="2023-04-24T11:51:35.397" v="230" actId="47"/>
          <pc:sldLayoutMkLst>
            <pc:docMk/>
            <pc:sldMasterMk cId="487817208" sldId="2147483660"/>
            <pc:sldLayoutMk cId="1396738043" sldId="2147483712"/>
          </pc:sldLayoutMkLst>
        </pc:sldLayoutChg>
        <pc:sldLayoutChg chg="del">
          <pc:chgData name="Charitha Basani" userId="ace1ebd2-9aca-4aca-b4e1-b1768bde0560" providerId="ADAL" clId="{2E458905-AFBF-4E63-ADA6-AE1F31DE6215}" dt="2023-04-24T11:51:35.397" v="230" actId="47"/>
          <pc:sldLayoutMkLst>
            <pc:docMk/>
            <pc:sldMasterMk cId="487817208" sldId="2147483660"/>
            <pc:sldLayoutMk cId="1101293032" sldId="214748371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9DE3B-9EE4-4631-8E4F-F50BE46353DB}"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2DC62-93DC-4F50-96FB-1EAFE0266669}" type="slidenum">
              <a:rPr lang="en-US" smtClean="0"/>
              <a:t>‹#›</a:t>
            </a:fld>
            <a:endParaRPr lang="en-US"/>
          </a:p>
        </p:txBody>
      </p:sp>
    </p:spTree>
    <p:extLst>
      <p:ext uri="{BB962C8B-B14F-4D97-AF65-F5344CB8AC3E}">
        <p14:creationId xmlns:p14="http://schemas.microsoft.com/office/powerpoint/2010/main" val="3529083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1950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lnSpc>
                <a:spcPct val="107000"/>
              </a:lnSpc>
              <a:spcAft>
                <a:spcPts val="800"/>
              </a:spcAft>
              <a:buFontTx/>
              <a:buNone/>
            </a:pPr>
            <a:endParaRPr lang="en-CA"/>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4/26/2023 9:45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40164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539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663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6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107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3824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452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4/26/2023 9:45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248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6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1040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27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endParaRPr lang="en-US"/>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05230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26.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3.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3.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000442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19299504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2"/>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Tree>
    <p:extLst>
      <p:ext uri="{BB962C8B-B14F-4D97-AF65-F5344CB8AC3E}">
        <p14:creationId xmlns:p14="http://schemas.microsoft.com/office/powerpoint/2010/main" val="39956928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0288866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075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84403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9315342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67104466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2160232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9446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6178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90594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3290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0682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8006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979496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15726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886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838155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045489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511445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9465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9018200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83238010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84873060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0885517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80338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564791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973346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1370196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416251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42024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53284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63010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9845838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7974128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5449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435698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9905293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33185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062355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431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26722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08065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3584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587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324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962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021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387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1209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1604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0937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194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7112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432656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1363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21912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5767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02452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627954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01310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79419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82660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2454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15200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601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16725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1368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181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14236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778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2414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95651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6704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27652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61250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4016093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036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0128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41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36857361"/>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0121267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06528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1154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57330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476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02856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39060776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10398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485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5198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8692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6079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5637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105686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062016" y="5885187"/>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3784159"/>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3784159"/>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Proposed:</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002968" y="3783810"/>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Areas of 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00296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3088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1"/>
            <a:ext cx="9235440" cy="430887"/>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5743640"/>
            <a:ext cx="2286000" cy="338554"/>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10612348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theme" Target="../theme/theme2.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50" Type="http://schemas.openxmlformats.org/officeDocument/2006/relationships/slideLayout" Target="../slideLayouts/slideLayout96.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3" Type="http://schemas.openxmlformats.org/officeDocument/2006/relationships/image" Target="../media/image1.emf"/><Relationship Id="rId5" Type="http://schemas.openxmlformats.org/officeDocument/2006/relationships/slideLayout" Target="../slideLayouts/slideLayout5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8" Type="http://schemas.openxmlformats.org/officeDocument/2006/relationships/slideLayout" Target="../slideLayouts/slideLayout54.xml"/><Relationship Id="rId51" Type="http://schemas.openxmlformats.org/officeDocument/2006/relationships/slideLayout" Target="../slideLayouts/slideLayout97.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878172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6" r:id="rId15"/>
    <p:sldLayoutId id="2147483677" r:id="rId16"/>
    <p:sldLayoutId id="2147483678" r:id="rId17"/>
    <p:sldLayoutId id="2147483707" r:id="rId18"/>
    <p:sldLayoutId id="2147483710" r:id="rId19"/>
    <p:sldLayoutId id="2147483766" r:id="rId20"/>
    <p:sldLayoutId id="2147483767" r:id="rId2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345667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5" r:id="rId24"/>
    <p:sldLayoutId id="2147483706" r:id="rId2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171441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 id="2147483762" r:id="rId48"/>
    <p:sldLayoutId id="2147483763" r:id="rId49"/>
    <p:sldLayoutId id="2147483764" r:id="rId50"/>
    <p:sldLayoutId id="2147483765"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pricing/details/cognitive-services/openai-service/" TargetMode="External"/><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hyperlink" Target="https://microsoft-my.sharepoint.com/personal/dcass_microsoft_com/Documents/AOAI%20field%20asset%20strategy.pptx"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pricing/details/cognitive-services/openai-service/" TargetMode="External"/><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hyperlink" Target="https://customervoice.microsoft.com/Pages/ResponsePage.aspx?id=v4j5cvGGr0GRqy180BHbR7en2Ais5pxKtso_Pz4b1_xURjE4QlhVUERGQ1NXOTlNT0w1NldTWjJCMSQlQCN0PWcu" TargetMode="External"/><Relationship Id="rId4" Type="http://schemas.openxmlformats.org/officeDocument/2006/relationships/hyperlink" Target="https://microsoft-my.sharepoint.com/personal/dcass_microsoft_com/Documents/AOAI%20field%20asset%20strategy.ppt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8975027-C3E0-CE51-1376-2A0E99828679}"/>
              </a:ext>
            </a:extLst>
          </p:cNvPr>
          <p:cNvSpPr>
            <a:spLocks noGrp="1" noChangeArrowheads="1"/>
          </p:cNvSpPr>
          <p:nvPr>
            <p:ph type="title"/>
          </p:nvPr>
        </p:nvSpPr>
        <p:spPr bwMode="auto">
          <a:xfrm>
            <a:off x="588963" y="1877043"/>
            <a:ext cx="16038108" cy="2585323"/>
          </a:xfrm>
          <a:prstGeom prst="rect">
            <a:avLst/>
          </a:prstGeom>
        </p:spPr>
        <p:txBody>
          <a:bodyPr vert="horz" wrap="square" lIns="0" tIns="0" rIns="0" bIns="0" rtlCol="0" anchor="b">
            <a:spAutoFit/>
          </a:bodyPr>
          <a:lstStyle/>
          <a:p>
            <a:r>
              <a:rPr lang="en-US" altLang="en-US"/>
              <a:t>Azure </a:t>
            </a:r>
            <a:r>
              <a:rPr lang="en-US" altLang="en-US" err="1"/>
              <a:t>OpenAI</a:t>
            </a:r>
            <a:r>
              <a:rPr lang="en-US" altLang="en-US"/>
              <a:t> API - Building Intelligent Applications</a:t>
            </a:r>
            <a:br>
              <a:rPr lang="en-US" altLang="en-US"/>
            </a:br>
            <a:r>
              <a:rPr lang="en-US" altLang="en-US"/>
              <a:t> </a:t>
            </a:r>
            <a:br>
              <a:rPr lang="en-US" altLang="en-US"/>
            </a:br>
            <a:r>
              <a:rPr lang="en-US" altLang="en-US" sz="2400"/>
              <a:t>Hands-on </a:t>
            </a:r>
            <a:r>
              <a:rPr lang="en-US" altLang="en-US" sz="2400" err="1"/>
              <a:t>LevelUp</a:t>
            </a:r>
            <a:r>
              <a:rPr lang="en-US" altLang="en-US" sz="2400"/>
              <a:t> Workshop  : May 2023</a:t>
            </a:r>
          </a:p>
          <a:p>
            <a:br>
              <a:rPr lang="en-US" altLang="en-US"/>
            </a:br>
            <a:endParaRPr lang="en-US" altLang="en-US"/>
          </a:p>
        </p:txBody>
      </p:sp>
    </p:spTree>
    <p:extLst>
      <p:ext uri="{BB962C8B-B14F-4D97-AF65-F5344CB8AC3E}">
        <p14:creationId xmlns:p14="http://schemas.microsoft.com/office/powerpoint/2010/main" val="24060472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3033242" cy="3770263"/>
          </a:xfrm>
        </p:spPr>
        <p:txBody>
          <a:bodyPr wrap="square"/>
          <a:lstStyle/>
          <a:p>
            <a:r>
              <a:rPr lang="en-US"/>
              <a:t>text-davinci-002</a:t>
            </a:r>
            <a:br>
              <a:rPr lang="en-US"/>
            </a:br>
            <a:br>
              <a:rPr lang="en-US"/>
            </a:br>
            <a:br>
              <a:rPr lang="en-US"/>
            </a:br>
            <a:endParaRPr lang="en-US"/>
          </a:p>
          <a:p>
            <a:r>
              <a:rPr lang="en-US"/>
              <a:t>text-davinci-003</a:t>
            </a:r>
            <a:br>
              <a:rPr lang="en-US"/>
            </a:br>
            <a:br>
              <a:rPr lang="en-US"/>
            </a:br>
            <a:endParaRPr lang="en-US"/>
          </a:p>
          <a:p>
            <a:r>
              <a:rPr lang="en-US" err="1"/>
              <a:t>ChatGPT</a:t>
            </a:r>
            <a:r>
              <a:rPr lang="en-US"/>
              <a:t> model (gpt-3.5)</a:t>
            </a:r>
          </a:p>
          <a:p>
            <a:r>
              <a:rPr lang="en-US" i="1"/>
              <a:t>(coming soon)</a:t>
            </a:r>
            <a:br>
              <a:rPr lang="en-US"/>
            </a:br>
            <a:endParaRPr lang="en-US"/>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4144880" y="2017713"/>
            <a:ext cx="6732290" cy="3847207"/>
          </a:xfrm>
        </p:spPr>
        <p:txBody>
          <a:bodyPr/>
          <a:lstStyle/>
          <a:p>
            <a:r>
              <a:rPr lang="en-US"/>
              <a:t>A GPT-3.5 model that was fine-tuned on natural language instructions and can perform a variety of tasks including summarization, question answering, classification, and more.</a:t>
            </a:r>
            <a:endParaRPr lang="en-US" sz="600"/>
          </a:p>
          <a:p>
            <a:r>
              <a:rPr lang="en-US"/>
              <a:t>An improvement over the text-davinci-002 model. The model is similar to its predecessor but generally more capable across all tasks.</a:t>
            </a:r>
            <a:endParaRPr lang="en-US" sz="100"/>
          </a:p>
          <a:p>
            <a:r>
              <a:rPr lang="en-US"/>
              <a:t>A model fine-tuned from text-davinci-002 that was optimized for working with dialogue. </a:t>
            </a:r>
            <a:r>
              <a:rPr lang="en-US" err="1"/>
              <a:t>ChatGPT</a:t>
            </a:r>
            <a:r>
              <a:rPr lang="en-US"/>
              <a:t> is a great model to use for conversational tasks and also excels at creative tasks.</a:t>
            </a: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4144880" y="1436688"/>
            <a:ext cx="8025062"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276006"/>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941864"/>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Comparing the GPT-3.5 models</a:t>
            </a: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7" name="TextBox 6">
            <a:hlinkClick r:id="rId3"/>
            <a:extLst>
              <a:ext uri="{FF2B5EF4-FFF2-40B4-BE49-F238E27FC236}">
                <a16:creationId xmlns:a16="http://schemas.microsoft.com/office/drawing/2014/main" id="{31245084-DB94-A80D-8A84-BF768A03C070}"/>
              </a:ext>
            </a:extLst>
          </p:cNvPr>
          <p:cNvSpPr txBox="1"/>
          <p:nvPr/>
        </p:nvSpPr>
        <p:spPr>
          <a:xfrm>
            <a:off x="5593928" y="6378392"/>
            <a:ext cx="5967046"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Visit the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4"/>
              </a:rPr>
              <a:t>Azure OpenAI Service pricing page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for pricing details</a:t>
            </a:r>
          </a:p>
        </p:txBody>
      </p:sp>
    </p:spTree>
    <p:extLst>
      <p:ext uri="{BB962C8B-B14F-4D97-AF65-F5344CB8AC3E}">
        <p14:creationId xmlns:p14="http://schemas.microsoft.com/office/powerpoint/2010/main" val="38433001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1677980"/>
            <a:ext cx="8525258" cy="4062651"/>
          </a:xfrm>
        </p:spPr>
        <p:txBody>
          <a:bodyPr wrap="square"/>
          <a:lstStyle/>
          <a:p>
            <a:r>
              <a:rPr lang="en-US" sz="2400"/>
              <a:t>Context of 8K or 32K Token size</a:t>
            </a:r>
          </a:p>
          <a:p>
            <a:r>
              <a:rPr lang="en-US" sz="2400"/>
              <a:t>Bing Search and M365 Co-pilot already powered by GPT-4 </a:t>
            </a:r>
          </a:p>
          <a:p>
            <a:r>
              <a:rPr lang="en-US" sz="2400"/>
              <a:t>Safety is already built into the product  for ensuring Responsible AI practices. </a:t>
            </a:r>
          </a:p>
          <a:p>
            <a:r>
              <a:rPr lang="en-US" sz="2400"/>
              <a:t>Exhibit human level performance in certain benchmarks </a:t>
            </a:r>
          </a:p>
          <a:p>
            <a:r>
              <a:rPr lang="en-US" sz="2400"/>
              <a:t>Scalable performance </a:t>
            </a:r>
          </a:p>
          <a:p>
            <a:pPr marL="0" indent="0">
              <a:buNone/>
            </a:pPr>
            <a:br>
              <a:rPr lang="en-US" sz="2400"/>
            </a:br>
            <a:endParaRPr lang="en-US" sz="2400"/>
          </a:p>
        </p:txBody>
      </p: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941864"/>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GPT- 4 (Preview) *</a:t>
            </a: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7" name="TextBox 6">
            <a:hlinkClick r:id="rId3"/>
            <a:extLst>
              <a:ext uri="{FF2B5EF4-FFF2-40B4-BE49-F238E27FC236}">
                <a16:creationId xmlns:a16="http://schemas.microsoft.com/office/drawing/2014/main" id="{31245084-DB94-A80D-8A84-BF768A03C070}"/>
              </a:ext>
            </a:extLst>
          </p:cNvPr>
          <p:cNvSpPr txBox="1"/>
          <p:nvPr/>
        </p:nvSpPr>
        <p:spPr>
          <a:xfrm>
            <a:off x="5593928" y="6378392"/>
            <a:ext cx="5967046"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Visit the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4"/>
              </a:rPr>
              <a:t>Azure OpenAI Service pricing page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for pricing details</a:t>
            </a:r>
          </a:p>
        </p:txBody>
      </p:sp>
      <p:sp>
        <p:nvSpPr>
          <p:cNvPr id="6" name="Text Placeholder 5">
            <a:extLst>
              <a:ext uri="{FF2B5EF4-FFF2-40B4-BE49-F238E27FC236}">
                <a16:creationId xmlns:a16="http://schemas.microsoft.com/office/drawing/2014/main" id="{D3EAC067-3600-186F-25AB-6B47E3BCD71B}"/>
              </a:ext>
            </a:extLst>
          </p:cNvPr>
          <p:cNvSpPr>
            <a:spLocks noGrp="1"/>
          </p:cNvSpPr>
          <p:nvPr>
            <p:ph type="body" sz="quarter" idx="12"/>
          </p:nvPr>
        </p:nvSpPr>
        <p:spPr>
          <a:xfrm>
            <a:off x="710182" y="4671862"/>
            <a:ext cx="8159497" cy="738664"/>
          </a:xfrm>
        </p:spPr>
        <p:txBody>
          <a:bodyPr/>
          <a:lstStyle/>
          <a:p>
            <a:r>
              <a:rPr lang="en-US"/>
              <a:t>Access by request only - </a:t>
            </a:r>
            <a:r>
              <a:rPr lang="en-US">
                <a:hlinkClick r:id="rId5"/>
              </a:rPr>
              <a:t>GPT4 Access Request Form</a:t>
            </a:r>
            <a:endParaRPr lang="en-US"/>
          </a:p>
        </p:txBody>
      </p:sp>
    </p:spTree>
    <p:extLst>
      <p:ext uri="{BB962C8B-B14F-4D97-AF65-F5344CB8AC3E}">
        <p14:creationId xmlns:p14="http://schemas.microsoft.com/office/powerpoint/2010/main" val="17784761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989F-E321-BAAC-DF18-1A617A77BE5B}"/>
              </a:ext>
            </a:extLst>
          </p:cNvPr>
          <p:cNvSpPr>
            <a:spLocks noGrp="1"/>
          </p:cNvSpPr>
          <p:nvPr>
            <p:ph type="title"/>
          </p:nvPr>
        </p:nvSpPr>
        <p:spPr>
          <a:xfrm>
            <a:off x="588264" y="2246744"/>
            <a:ext cx="3992212" cy="1107996"/>
          </a:xfrm>
        </p:spPr>
        <p:txBody>
          <a:bodyPr/>
          <a:lstStyle/>
          <a:p>
            <a:r>
              <a:rPr lang="en-US"/>
              <a:t>Use cases &amp;</a:t>
            </a:r>
            <a:br>
              <a:rPr lang="en-US"/>
            </a:br>
            <a:r>
              <a:rPr lang="en-US"/>
              <a:t>Applications</a:t>
            </a:r>
          </a:p>
        </p:txBody>
      </p:sp>
    </p:spTree>
    <p:extLst>
      <p:ext uri="{BB962C8B-B14F-4D97-AF65-F5344CB8AC3E}">
        <p14:creationId xmlns:p14="http://schemas.microsoft.com/office/powerpoint/2010/main" val="29799659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noGrp="1"/>
          </p:cNvSpPr>
          <p:nvPr>
            <p:ph type="title" idx="4294967295"/>
          </p:nvPr>
        </p:nvSpPr>
        <p:spPr>
          <a:xfrm>
            <a:off x="702139" y="545142"/>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Top 4 Capabilities &amp; Use Cases</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24327"/>
            <a:ext cx="1824026" cy="482714"/>
            <a:chOff x="585354" y="1410467"/>
            <a:chExt cx="1824026" cy="482714"/>
          </a:xfrm>
        </p:grpSpPr>
        <p:sp>
          <p:nvSpPr>
            <p:cNvPr id="2" name="TextBox 1">
              <a:extLst>
                <a:ext uri="{FF2B5EF4-FFF2-40B4-BE49-F238E27FC236}">
                  <a16:creationId xmlns:a16="http://schemas.microsoft.com/office/drawing/2014/main" id="{54F9EBE8-22F2-46CE-F61F-A52FBC9F1B77}"/>
                </a:ext>
              </a:extLst>
            </p:cNvPr>
            <p:cNvSpPr txBox="1"/>
            <p:nvPr/>
          </p:nvSpPr>
          <p:spPr>
            <a:xfrm>
              <a:off x="1276928" y="1410467"/>
              <a:ext cx="1132452"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Content Generation</a:t>
              </a: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Call Center Analytics: Automatically generate responses to customer inquiries</a:t>
            </a: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Generate personalised UI for your website</a:t>
            </a:r>
          </a:p>
        </p:txBody>
      </p: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92173" y="1456975"/>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Summarization</a:t>
              </a: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Call Center Analytics: Summary of customer support conversation logs</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Subject Matter Expert Document Summarization (e.g. financial reporting, analyst articles)</a:t>
            </a: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Social Media Trends Summarization</a:t>
            </a: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386313"/>
            <a:ext cx="2161489" cy="558743"/>
            <a:chOff x="6477793" y="1384560"/>
            <a:chExt cx="2161489" cy="558743"/>
          </a:xfrm>
        </p:grpSpPr>
        <p:sp>
          <p:nvSpPr>
            <p:cNvPr id="53" name="TextBox 52">
              <a:extLst>
                <a:ext uri="{FF2B5EF4-FFF2-40B4-BE49-F238E27FC236}">
                  <a16:creationId xmlns:a16="http://schemas.microsoft.com/office/drawing/2014/main" id="{4DC40F92-A716-4A06-9433-3B4DE3442E31}"/>
                </a:ext>
              </a:extLst>
            </p:cNvPr>
            <p:cNvSpPr txBox="1"/>
            <p:nvPr/>
          </p:nvSpPr>
          <p:spPr>
            <a:xfrm>
              <a:off x="7215808" y="1384560"/>
              <a:ext cx="142347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Code</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generation</a:t>
              </a: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SQL (or vice versa) for telemetry data</a:t>
            </a: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Query Proprietary Data Models</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Code Documentation</a:t>
            </a: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29872"/>
            <a:ext cx="2210032" cy="471624"/>
            <a:chOff x="9552195" y="1407452"/>
            <a:chExt cx="2210032" cy="471624"/>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54933" y="140745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Semantic Search</a:t>
              </a:r>
            </a:p>
          </p:txBody>
        </p:sp>
      </p:grpSp>
      <p:sp>
        <p:nvSpPr>
          <p:cNvPr id="90" name="Rectangle 89">
            <a:extLst>
              <a:ext uri="{FF2B5EF4-FFF2-40B4-BE49-F238E27FC236}">
                <a16:creationId xmlns:a16="http://schemas.microsoft.com/office/drawing/2014/main" id="{5693047F-3091-B640-9A74-B6608865C843}"/>
              </a:ext>
            </a:extLst>
          </p:cNvPr>
          <p:cNvSpPr/>
          <p:nvPr/>
        </p:nvSpPr>
        <p:spPr bwMode="auto">
          <a:xfrm>
            <a:off x="928980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Search reviews for a specific product / service</a:t>
            </a: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Information Discovery and Knowledge Mining</a:t>
            </a: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Examples of Multiple Model Use Cases</a:t>
            </a: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End to End Call Center Analytics: Classification, Sentiment, Entity Extraction, Summarization and Email Generation</a:t>
            </a: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8803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Customer 360: Hyper-personalisation using timely Summarization of customer queries &amp; trends, Search, and Content Generation</a:t>
            </a: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Business Process Automation: Search through structured &amp; unstructured documentation, Generate Code to query data models, Content Generation</a:t>
            </a:r>
          </a:p>
        </p:txBody>
      </p:sp>
    </p:spTree>
    <p:extLst>
      <p:ext uri="{BB962C8B-B14F-4D97-AF65-F5344CB8AC3E}">
        <p14:creationId xmlns:p14="http://schemas.microsoft.com/office/powerpoint/2010/main" val="26789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68" grpId="0" animBg="1"/>
      <p:bldP spid="84" grpId="0" animBg="1"/>
      <p:bldP spid="91" grpId="0" animBg="1"/>
      <p:bldP spid="75" grpId="0" animBg="1"/>
      <p:bldP spid="85" grpId="0" animBg="1"/>
      <p:bldP spid="86" grpId="0" animBg="1"/>
      <p:bldP spid="90" grpId="0" animBg="1"/>
      <p:bldP spid="92" grpId="0" animBg="1"/>
      <p:bldP spid="113" grpId="0" animBg="1"/>
      <p:bldP spid="108" grpId="0" animBg="1"/>
      <p:bldP spid="114" grpId="0" animBg="1"/>
      <p:bldP spid="1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326F271-90A4-9190-ABAF-CC3EB2984B3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itle 93">
            <a:extLst>
              <a:ext uri="{FF2B5EF4-FFF2-40B4-BE49-F238E27FC236}">
                <a16:creationId xmlns:a16="http://schemas.microsoft.com/office/drawing/2014/main" id="{AB7367DC-3F5B-6D00-9CCF-DEEBBDFE2EB1}"/>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Benefits</a:t>
            </a:r>
          </a:p>
        </p:txBody>
      </p:sp>
      <p:sp>
        <p:nvSpPr>
          <p:cNvPr id="4" name="Rectangle 3">
            <a:extLst>
              <a:ext uri="{FF2B5EF4-FFF2-40B4-BE49-F238E27FC236}">
                <a16:creationId xmlns:a16="http://schemas.microsoft.com/office/drawing/2014/main" id="{777C7D98-F7FF-D2D6-E4BC-AC660AB53D43}"/>
              </a:ext>
            </a:extLst>
          </p:cNvPr>
          <p:cNvSpPr/>
          <p:nvPr/>
        </p:nvSpPr>
        <p:spPr bwMode="auto">
          <a:xfrm>
            <a:off x="710183"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Increased efficiency and productivity by getting more done in lesser time through rapid prototyping and quicker time to market*</a:t>
            </a:r>
          </a:p>
        </p:txBody>
      </p:sp>
      <p:sp>
        <p:nvSpPr>
          <p:cNvPr id="5" name="Rectangle 4">
            <a:extLst>
              <a:ext uri="{FF2B5EF4-FFF2-40B4-BE49-F238E27FC236}">
                <a16:creationId xmlns:a16="http://schemas.microsoft.com/office/drawing/2014/main" id="{6695EBBB-99D9-2FFB-9AE3-F703E6054F53}"/>
              </a:ext>
            </a:extLst>
          </p:cNvPr>
          <p:cNvSpPr/>
          <p:nvPr/>
        </p:nvSpPr>
        <p:spPr bwMode="auto">
          <a:xfrm>
            <a:off x="4550163"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Faster time to realize value</a:t>
            </a:r>
          </a:p>
        </p:txBody>
      </p:sp>
      <p:sp>
        <p:nvSpPr>
          <p:cNvPr id="7" name="Rectangle 6">
            <a:extLst>
              <a:ext uri="{FF2B5EF4-FFF2-40B4-BE49-F238E27FC236}">
                <a16:creationId xmlns:a16="http://schemas.microsoft.com/office/drawing/2014/main" id="{F33D3339-B2C4-CC68-2945-31FDC5894144}"/>
              </a:ext>
            </a:extLst>
          </p:cNvPr>
          <p:cNvSpPr/>
          <p:nvPr/>
        </p:nvSpPr>
        <p:spPr bwMode="auto">
          <a:xfrm>
            <a:off x="8278592" y="1779945"/>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Enhanced customer experience with a greater focus on customer-centric services and products, whilst utilizing feedback and trends better</a:t>
            </a:r>
          </a:p>
        </p:txBody>
      </p:sp>
      <p:sp>
        <p:nvSpPr>
          <p:cNvPr id="8" name="Rectangle 7">
            <a:extLst>
              <a:ext uri="{FF2B5EF4-FFF2-40B4-BE49-F238E27FC236}">
                <a16:creationId xmlns:a16="http://schemas.microsoft.com/office/drawing/2014/main" id="{657E5328-95E6-2E37-AFFC-D13AD2E5FAF0}"/>
              </a:ext>
            </a:extLst>
          </p:cNvPr>
          <p:cNvSpPr/>
          <p:nvPr/>
        </p:nvSpPr>
        <p:spPr bwMode="auto">
          <a:xfrm>
            <a:off x="710182" y="3363858"/>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Pts val="1000"/>
              <a:tabLst>
                <a:tab pos="457200" algn="l"/>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Easy to use:</a:t>
            </a:r>
            <a:b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b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Even </a:t>
            </a:r>
            <a:r>
              <a:rPr lang="en-US" sz="1400">
                <a:solidFill>
                  <a:srgbClr val="FFFFFF"/>
                </a:solidFill>
                <a:latin typeface="Calibri" panose="020F0502020204030204" pitchFamily="34" charset="0"/>
                <a:ea typeface="Times New Roman" panose="02020603050405020304" pitchFamily="18" charset="0"/>
              </a:rPr>
              <a:t>entry level</a:t>
            </a: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rPr>
              <a:t> data scientists or business users can use Azure OpenAI</a:t>
            </a:r>
            <a:r>
              <a:rPr kumimoji="0" lang="en-US" sz="1400" b="0" i="0" u="none" strike="noStrike" kern="1200" cap="none" spc="0" normalizeH="0" noProof="0">
                <a:ln>
                  <a:noFill/>
                </a:ln>
                <a:solidFill>
                  <a:srgbClr val="FFFFFF"/>
                </a:solidFill>
                <a:effectLst/>
                <a:uLnTx/>
                <a:uFillTx/>
                <a:latin typeface="Calibri" panose="020F0502020204030204" pitchFamily="34" charset="0"/>
                <a:ea typeface="Times New Roman" panose="02020603050405020304" pitchFamily="18" charset="0"/>
                <a:cs typeface="+mn-cs"/>
              </a:rPr>
              <a:t> Service Playground </a:t>
            </a: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mn-cs"/>
            </a:endParaRPr>
          </a:p>
        </p:txBody>
      </p:sp>
      <p:sp>
        <p:nvSpPr>
          <p:cNvPr id="10" name="Rectangle 9">
            <a:extLst>
              <a:ext uri="{FF2B5EF4-FFF2-40B4-BE49-F238E27FC236}">
                <a16:creationId xmlns:a16="http://schemas.microsoft.com/office/drawing/2014/main" id="{E50B6E23-C4CB-AC99-3875-461DBD0394D6}"/>
              </a:ext>
            </a:extLst>
          </p:cNvPr>
          <p:cNvSpPr/>
          <p:nvPr/>
        </p:nvSpPr>
        <p:spPr bwMode="auto">
          <a:xfrm>
            <a:off x="4550162" y="3363856"/>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indent="60325" algn="ctr">
              <a:buSzPts val="1000"/>
            </a:pPr>
            <a:r>
              <a:rPr lang="en-US" sz="1400"/>
              <a:t>Ensure data privacy &amp; security, and implement it in a responsible manner using a Trusted Cloud Provider</a:t>
            </a:r>
          </a:p>
        </p:txBody>
      </p:sp>
      <p:sp>
        <p:nvSpPr>
          <p:cNvPr id="12" name="Rectangle 11">
            <a:extLst>
              <a:ext uri="{FF2B5EF4-FFF2-40B4-BE49-F238E27FC236}">
                <a16:creationId xmlns:a16="http://schemas.microsoft.com/office/drawing/2014/main" id="{6397C1D4-FCEA-49B1-B2D7-44B14233104A}"/>
              </a:ext>
            </a:extLst>
          </p:cNvPr>
          <p:cNvSpPr/>
          <p:nvPr/>
        </p:nvSpPr>
        <p:spPr bwMode="auto">
          <a:xfrm>
            <a:off x="8278591" y="3363856"/>
            <a:ext cx="3203225"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indent="60325" algn="ctr">
              <a:buClrTx/>
              <a:buSzPts val="1000"/>
            </a:pPr>
            <a:r>
              <a:rPr lang="en-US" sz="1400"/>
              <a:t>Does not require a long tedious annotation process*</a:t>
            </a:r>
          </a:p>
        </p:txBody>
      </p:sp>
      <p:sp>
        <p:nvSpPr>
          <p:cNvPr id="13" name="Rectangle 12">
            <a:extLst>
              <a:ext uri="{FF2B5EF4-FFF2-40B4-BE49-F238E27FC236}">
                <a16:creationId xmlns:a16="http://schemas.microsoft.com/office/drawing/2014/main" id="{75EBA56D-234C-B586-CA73-C020470B6858}"/>
              </a:ext>
            </a:extLst>
          </p:cNvPr>
          <p:cNvSpPr/>
          <p:nvPr/>
        </p:nvSpPr>
        <p:spPr bwMode="auto">
          <a:xfrm>
            <a:off x="2721362" y="4877877"/>
            <a:ext cx="3196377"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Pts val="1000"/>
              <a:tabLst>
                <a:tab pos="457200" algn="l"/>
              </a:tabLst>
              <a:defRPr/>
            </a:pPr>
            <a:r>
              <a:rPr lang="en-US" sz="1400"/>
              <a:t>Less training data is required for many relevant use cases*</a:t>
            </a:r>
          </a:p>
        </p:txBody>
      </p:sp>
      <p:sp>
        <p:nvSpPr>
          <p:cNvPr id="6" name="Rectangle 5">
            <a:extLst>
              <a:ext uri="{FF2B5EF4-FFF2-40B4-BE49-F238E27FC236}">
                <a16:creationId xmlns:a16="http://schemas.microsoft.com/office/drawing/2014/main" id="{9792F06C-1970-B194-25C6-D3E4F3C193B9}"/>
              </a:ext>
            </a:extLst>
          </p:cNvPr>
          <p:cNvSpPr/>
          <p:nvPr/>
        </p:nvSpPr>
        <p:spPr bwMode="auto">
          <a:xfrm>
            <a:off x="6451091" y="4877877"/>
            <a:ext cx="3196377" cy="1088777"/>
          </a:xfrm>
          <a:prstGeom prst="rect">
            <a:avLst/>
          </a:prstGeom>
          <a:gradFill>
            <a:gsLst>
              <a:gs pos="85000">
                <a:srgbClr val="582D78"/>
              </a:gs>
              <a:gs pos="100000">
                <a:srgbClr val="7030A0"/>
              </a:gs>
              <a:gs pos="0">
                <a:schemeClr val="tx1">
                  <a:lumMod val="85000"/>
                  <a:lumOff val="15000"/>
                </a:schemeClr>
              </a:gs>
            </a:gsLst>
            <a:lin ang="54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buSzPts val="1000"/>
              <a:tabLst>
                <a:tab pos="457200" algn="l"/>
              </a:tabLst>
              <a:defRPr/>
            </a:pPr>
            <a:r>
              <a:rPr lang="en-US" sz="1400"/>
              <a:t>Ability to perform text analytics and generation tasks that up until now were reserved only to humans</a:t>
            </a:r>
          </a:p>
        </p:txBody>
      </p:sp>
      <p:sp>
        <p:nvSpPr>
          <p:cNvPr id="14" name="Rectangle 13">
            <a:extLst>
              <a:ext uri="{FF2B5EF4-FFF2-40B4-BE49-F238E27FC236}">
                <a16:creationId xmlns:a16="http://schemas.microsoft.com/office/drawing/2014/main" id="{6B96F1AD-8111-B7AF-255C-A6D9A7CF52DE}"/>
              </a:ext>
            </a:extLst>
          </p:cNvPr>
          <p:cNvSpPr/>
          <p:nvPr/>
        </p:nvSpPr>
        <p:spPr bwMode="auto">
          <a:xfrm>
            <a:off x="9236160" y="6417241"/>
            <a:ext cx="2912023" cy="419771"/>
          </a:xfrm>
          <a:prstGeom prst="rect">
            <a:avLst/>
          </a:prstGeom>
          <a:no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indent="60325" algn="ctr">
              <a:buSzPts val="1000"/>
            </a:pPr>
            <a:r>
              <a:rPr lang="en-US" sz="1100"/>
              <a:t>* in most relevant use cases observed</a:t>
            </a:r>
          </a:p>
        </p:txBody>
      </p:sp>
    </p:spTree>
    <p:extLst>
      <p:ext uri="{BB962C8B-B14F-4D97-AF65-F5344CB8AC3E}">
        <p14:creationId xmlns:p14="http://schemas.microsoft.com/office/powerpoint/2010/main" val="312536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2" grpId="0" animBg="1"/>
      <p:bldP spid="13" grpId="0" animBg="1"/>
      <p:bldP spid="6"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989F-E321-BAAC-DF18-1A617A77BE5B}"/>
              </a:ext>
            </a:extLst>
          </p:cNvPr>
          <p:cNvSpPr>
            <a:spLocks noGrp="1"/>
          </p:cNvSpPr>
          <p:nvPr>
            <p:ph type="title"/>
          </p:nvPr>
        </p:nvSpPr>
        <p:spPr>
          <a:xfrm>
            <a:off x="588264" y="2246744"/>
            <a:ext cx="3992212" cy="1107996"/>
          </a:xfrm>
        </p:spPr>
        <p:txBody>
          <a:bodyPr/>
          <a:lstStyle/>
          <a:p>
            <a:r>
              <a:rPr lang="en-US"/>
              <a:t>Prompt Engineering</a:t>
            </a:r>
          </a:p>
        </p:txBody>
      </p:sp>
    </p:spTree>
    <p:extLst>
      <p:ext uri="{BB962C8B-B14F-4D97-AF65-F5344CB8AC3E}">
        <p14:creationId xmlns:p14="http://schemas.microsoft.com/office/powerpoint/2010/main" val="39416005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1D3827E-0887-0A49-0CC1-5B615FE172CD}"/>
              </a:ext>
              <a:ext uri="{C183D7F6-B498-43B3-948B-1728B52AA6E4}">
                <adec:decorative xmlns:adec="http://schemas.microsoft.com/office/drawing/2017/decorative" val="1"/>
              </a:ext>
            </a:extLst>
          </p:cNvPr>
          <p:cNvCxnSpPr>
            <a:cxnSpLocks/>
          </p:cNvCxnSpPr>
          <p:nvPr/>
        </p:nvCxnSpPr>
        <p:spPr>
          <a:xfrm>
            <a:off x="0" y="1831627"/>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F2F347-6015-9843-DC16-80D9921215C8}"/>
              </a:ext>
              <a:ext uri="{C183D7F6-B498-43B3-948B-1728B52AA6E4}">
                <adec:decorative xmlns:adec="http://schemas.microsoft.com/office/drawing/2017/decorative" val="1"/>
              </a:ext>
            </a:extLst>
          </p:cNvPr>
          <p:cNvCxnSpPr>
            <a:cxnSpLocks/>
          </p:cNvCxnSpPr>
          <p:nvPr/>
        </p:nvCxnSpPr>
        <p:spPr>
          <a:xfrm>
            <a:off x="0" y="1831627"/>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A68985-F273-892F-36E4-C5515079B49A}"/>
              </a:ext>
              <a:ext uri="{C183D7F6-B498-43B3-948B-1728B52AA6E4}">
                <adec:decorative xmlns:adec="http://schemas.microsoft.com/office/drawing/2017/decorative" val="1"/>
              </a:ext>
            </a:extLst>
          </p:cNvPr>
          <p:cNvCxnSpPr>
            <a:cxnSpLocks/>
          </p:cNvCxnSpPr>
          <p:nvPr/>
        </p:nvCxnSpPr>
        <p:spPr>
          <a:xfrm>
            <a:off x="0" y="2551189"/>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6C315E-2256-C596-7DD1-7B9F4D40EBE9}"/>
              </a:ext>
              <a:ext uri="{C183D7F6-B498-43B3-948B-1728B52AA6E4}">
                <adec:decorative xmlns:adec="http://schemas.microsoft.com/office/drawing/2017/decorative" val="1"/>
              </a:ext>
            </a:extLst>
          </p:cNvPr>
          <p:cNvCxnSpPr>
            <a:cxnSpLocks/>
          </p:cNvCxnSpPr>
          <p:nvPr/>
        </p:nvCxnSpPr>
        <p:spPr>
          <a:xfrm>
            <a:off x="0" y="2551189"/>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60E76D-30A3-EC36-911B-5F91ECD5D8CB}"/>
              </a:ext>
              <a:ext uri="{C183D7F6-B498-43B3-948B-1728B52AA6E4}">
                <adec:decorative xmlns:adec="http://schemas.microsoft.com/office/drawing/2017/decorative" val="1"/>
              </a:ext>
            </a:extLst>
          </p:cNvPr>
          <p:cNvCxnSpPr>
            <a:cxnSpLocks/>
          </p:cNvCxnSpPr>
          <p:nvPr/>
        </p:nvCxnSpPr>
        <p:spPr>
          <a:xfrm>
            <a:off x="-19016" y="3293152"/>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38AE13-752D-1EE2-00B0-F49AAAC665E3}"/>
              </a:ext>
              <a:ext uri="{C183D7F6-B498-43B3-948B-1728B52AA6E4}">
                <adec:decorative xmlns:adec="http://schemas.microsoft.com/office/drawing/2017/decorative" val="1"/>
              </a:ext>
            </a:extLst>
          </p:cNvPr>
          <p:cNvCxnSpPr>
            <a:cxnSpLocks/>
          </p:cNvCxnSpPr>
          <p:nvPr/>
        </p:nvCxnSpPr>
        <p:spPr>
          <a:xfrm>
            <a:off x="-19016" y="3293152"/>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32964F-FBBD-6466-BAB5-99449C30D0F0}"/>
              </a:ext>
              <a:ext uri="{C183D7F6-B498-43B3-948B-1728B52AA6E4}">
                <adec:decorative xmlns:adec="http://schemas.microsoft.com/office/drawing/2017/decorative" val="1"/>
              </a:ext>
            </a:extLst>
          </p:cNvPr>
          <p:cNvCxnSpPr>
            <a:cxnSpLocks/>
          </p:cNvCxnSpPr>
          <p:nvPr/>
        </p:nvCxnSpPr>
        <p:spPr>
          <a:xfrm>
            <a:off x="0" y="3974915"/>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70D93B-C537-D0BF-70A3-9E3DA654AEA2}"/>
              </a:ext>
              <a:ext uri="{C183D7F6-B498-43B3-948B-1728B52AA6E4}">
                <adec:decorative xmlns:adec="http://schemas.microsoft.com/office/drawing/2017/decorative" val="1"/>
              </a:ext>
            </a:extLst>
          </p:cNvPr>
          <p:cNvCxnSpPr>
            <a:cxnSpLocks/>
          </p:cNvCxnSpPr>
          <p:nvPr/>
        </p:nvCxnSpPr>
        <p:spPr>
          <a:xfrm>
            <a:off x="0" y="3974915"/>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3DB96D-F273-0727-CDC1-51B419D18803}"/>
              </a:ext>
              <a:ext uri="{C183D7F6-B498-43B3-948B-1728B52AA6E4}">
                <adec:decorative xmlns:adec="http://schemas.microsoft.com/office/drawing/2017/decorative" val="1"/>
              </a:ext>
            </a:extLst>
          </p:cNvPr>
          <p:cNvCxnSpPr>
            <a:cxnSpLocks/>
          </p:cNvCxnSpPr>
          <p:nvPr/>
        </p:nvCxnSpPr>
        <p:spPr>
          <a:xfrm>
            <a:off x="-19016" y="4705605"/>
            <a:ext cx="713095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C62D27-DAC2-03F6-2B83-866517EDD556}"/>
              </a:ext>
              <a:ext uri="{C183D7F6-B498-43B3-948B-1728B52AA6E4}">
                <adec:decorative xmlns:adec="http://schemas.microsoft.com/office/drawing/2017/decorative" val="1"/>
              </a:ext>
            </a:extLst>
          </p:cNvPr>
          <p:cNvCxnSpPr>
            <a:cxnSpLocks/>
          </p:cNvCxnSpPr>
          <p:nvPr/>
        </p:nvCxnSpPr>
        <p:spPr>
          <a:xfrm>
            <a:off x="-19016" y="4705605"/>
            <a:ext cx="5764723"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9CD9FE-461E-7B70-F43A-809F72991F39}"/>
              </a:ext>
              <a:ext uri="{C183D7F6-B498-43B3-948B-1728B52AA6E4}">
                <adec:decorative xmlns:adec="http://schemas.microsoft.com/office/drawing/2017/decorative" val="1"/>
              </a:ext>
            </a:extLst>
          </p:cNvPr>
          <p:cNvCxnSpPr>
            <a:cxnSpLocks/>
          </p:cNvCxnSpPr>
          <p:nvPr/>
        </p:nvCxnSpPr>
        <p:spPr>
          <a:xfrm>
            <a:off x="0" y="5380042"/>
            <a:ext cx="7064172"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213FBC-5AF3-920B-5F2A-16B242277211}"/>
              </a:ext>
              <a:ext uri="{C183D7F6-B498-43B3-948B-1728B52AA6E4}">
                <adec:decorative xmlns:adec="http://schemas.microsoft.com/office/drawing/2017/decorative" val="1"/>
              </a:ext>
            </a:extLst>
          </p:cNvPr>
          <p:cNvCxnSpPr>
            <a:cxnSpLocks/>
          </p:cNvCxnSpPr>
          <p:nvPr/>
        </p:nvCxnSpPr>
        <p:spPr>
          <a:xfrm>
            <a:off x="0" y="5380042"/>
            <a:ext cx="5745707"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A26939-18E5-BC34-98E9-80193BAF4F93}"/>
              </a:ext>
              <a:ext uri="{C183D7F6-B498-43B3-948B-1728B52AA6E4}">
                <adec:decorative xmlns:adec="http://schemas.microsoft.com/office/drawing/2017/decorative" val="1"/>
              </a:ext>
            </a:extLst>
          </p:cNvPr>
          <p:cNvCxnSpPr>
            <a:cxnSpLocks/>
          </p:cNvCxnSpPr>
          <p:nvPr/>
        </p:nvCxnSpPr>
        <p:spPr>
          <a:xfrm>
            <a:off x="0" y="6155431"/>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9964CF-BC6A-9962-1AB7-D770509404F0}"/>
              </a:ext>
              <a:ext uri="{C183D7F6-B498-43B3-948B-1728B52AA6E4}">
                <adec:decorative xmlns:adec="http://schemas.microsoft.com/office/drawing/2017/decorative" val="1"/>
              </a:ext>
            </a:extLst>
          </p:cNvPr>
          <p:cNvCxnSpPr>
            <a:cxnSpLocks/>
          </p:cNvCxnSpPr>
          <p:nvPr/>
        </p:nvCxnSpPr>
        <p:spPr>
          <a:xfrm>
            <a:off x="0" y="6155431"/>
            <a:ext cx="510286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itle 63">
            <a:extLst>
              <a:ext uri="{FF2B5EF4-FFF2-40B4-BE49-F238E27FC236}">
                <a16:creationId xmlns:a16="http://schemas.microsoft.com/office/drawing/2014/main" id="{831DFEAF-168D-4276-17F2-835BEA7FD601}"/>
              </a:ext>
            </a:extLst>
          </p:cNvPr>
          <p:cNvSpPr txBox="1">
            <a:spLocks noGrp="1"/>
          </p:cNvSpPr>
          <p:nvPr>
            <p:ph type="title"/>
          </p:nvPr>
        </p:nvSpPr>
        <p:spPr/>
        <p:txBody>
          <a:bodyPr/>
          <a:lstStyle/>
          <a:p>
            <a:pPr lvl="0"/>
            <a:r>
              <a:rPr lang="en-CA" noProof="0"/>
              <a:t>Prompt Engineering Guide</a:t>
            </a:r>
          </a:p>
        </p:txBody>
      </p:sp>
      <p:sp>
        <p:nvSpPr>
          <p:cNvPr id="9" name="TextBox 8">
            <a:extLst>
              <a:ext uri="{FF2B5EF4-FFF2-40B4-BE49-F238E27FC236}">
                <a16:creationId xmlns:a16="http://schemas.microsoft.com/office/drawing/2014/main" id="{CDEDA42E-4B61-A578-9FC8-1684F337C01A}"/>
              </a:ext>
            </a:extLst>
          </p:cNvPr>
          <p:cNvSpPr txBox="1"/>
          <p:nvPr/>
        </p:nvSpPr>
        <p:spPr>
          <a:xfrm>
            <a:off x="503311" y="1370926"/>
            <a:ext cx="7863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rPr>
              <a:t>1. Give clearer instructions</a:t>
            </a:r>
          </a:p>
        </p:txBody>
      </p:sp>
      <p:sp>
        <p:nvSpPr>
          <p:cNvPr id="24" name="TextBox 23">
            <a:extLst>
              <a:ext uri="{FF2B5EF4-FFF2-40B4-BE49-F238E27FC236}">
                <a16:creationId xmlns:a16="http://schemas.microsoft.com/office/drawing/2014/main" id="{99F11096-770E-7770-D82C-01BF4DB3F1C6}"/>
              </a:ext>
            </a:extLst>
          </p:cNvPr>
          <p:cNvSpPr txBox="1"/>
          <p:nvPr/>
        </p:nvSpPr>
        <p:spPr>
          <a:xfrm>
            <a:off x="503311" y="2090488"/>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2. Split complex tasks into simpler subtasks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31" name="TextBox 30">
            <a:extLst>
              <a:ext uri="{FF2B5EF4-FFF2-40B4-BE49-F238E27FC236}">
                <a16:creationId xmlns:a16="http://schemas.microsoft.com/office/drawing/2014/main" id="{403140CD-7D8E-2178-E882-15B6AFB60D09}"/>
              </a:ext>
            </a:extLst>
          </p:cNvPr>
          <p:cNvSpPr txBox="1"/>
          <p:nvPr/>
        </p:nvSpPr>
        <p:spPr>
          <a:xfrm>
            <a:off x="484295" y="2832451"/>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3. Structure the instruction to keep the model on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38" name="TextBox 37">
            <a:extLst>
              <a:ext uri="{FF2B5EF4-FFF2-40B4-BE49-F238E27FC236}">
                <a16:creationId xmlns:a16="http://schemas.microsoft.com/office/drawing/2014/main" id="{BE3F8A0E-39A1-B545-0F9F-9056DBC4CB18}"/>
              </a:ext>
            </a:extLst>
          </p:cNvPr>
          <p:cNvSpPr txBox="1"/>
          <p:nvPr/>
        </p:nvSpPr>
        <p:spPr>
          <a:xfrm>
            <a:off x="503311" y="3514214"/>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4. Prompt the model to explain before answering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45" name="TextBox 44">
            <a:extLst>
              <a:ext uri="{FF2B5EF4-FFF2-40B4-BE49-F238E27FC236}">
                <a16:creationId xmlns:a16="http://schemas.microsoft.com/office/drawing/2014/main" id="{780BCFE2-F9AA-F784-6B3C-865C673860DF}"/>
              </a:ext>
            </a:extLst>
          </p:cNvPr>
          <p:cNvSpPr txBox="1"/>
          <p:nvPr/>
        </p:nvSpPr>
        <p:spPr>
          <a:xfrm>
            <a:off x="484296" y="4244904"/>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5. Ask for justifications of many possible answers, and then synthesize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52" name="TextBox 51">
            <a:extLst>
              <a:ext uri="{FF2B5EF4-FFF2-40B4-BE49-F238E27FC236}">
                <a16:creationId xmlns:a16="http://schemas.microsoft.com/office/drawing/2014/main" id="{D1B1DEFA-3918-B4AD-389C-5C628BD577A7}"/>
              </a:ext>
            </a:extLst>
          </p:cNvPr>
          <p:cNvSpPr txBox="1"/>
          <p:nvPr/>
        </p:nvSpPr>
        <p:spPr>
          <a:xfrm>
            <a:off x="503312" y="4919341"/>
            <a:ext cx="78638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6. Generate many outputs, and then use the model to pick the best 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Segoe UI Light" panose="020B0502040204020203" pitchFamily="34" charset="0"/>
            </a:endParaRPr>
          </a:p>
        </p:txBody>
      </p:sp>
      <p:sp>
        <p:nvSpPr>
          <p:cNvPr id="59" name="TextBox 58">
            <a:extLst>
              <a:ext uri="{FF2B5EF4-FFF2-40B4-BE49-F238E27FC236}">
                <a16:creationId xmlns:a16="http://schemas.microsoft.com/office/drawing/2014/main" id="{599C9B80-6222-C505-4312-B6B5FD5273CC}"/>
              </a:ext>
            </a:extLst>
          </p:cNvPr>
          <p:cNvSpPr txBox="1"/>
          <p:nvPr/>
        </p:nvSpPr>
        <p:spPr>
          <a:xfrm>
            <a:off x="503312" y="5694730"/>
            <a:ext cx="7863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ea typeface="+mn-ea"/>
                <a:cs typeface="Segoe UI Light" panose="020B0502040204020203" pitchFamily="34" charset="0"/>
              </a:rPr>
              <a:t>7. Fine-tune custom models to maximize performance</a:t>
            </a:r>
          </a:p>
        </p:txBody>
      </p:sp>
    </p:spTree>
    <p:extLst>
      <p:ext uri="{BB962C8B-B14F-4D97-AF65-F5344CB8AC3E}">
        <p14:creationId xmlns:p14="http://schemas.microsoft.com/office/powerpoint/2010/main" val="37688990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438B66DC-DC32-63C4-F764-3F4E266E67B6}"/>
              </a:ext>
              <a:ext uri="{C183D7F6-B498-43B3-948B-1728B52AA6E4}">
                <adec:decorative xmlns:adec="http://schemas.microsoft.com/office/drawing/2017/decorative" val="1"/>
              </a:ext>
            </a:extLst>
          </p:cNvPr>
          <p:cNvSpPr/>
          <p:nvPr/>
        </p:nvSpPr>
        <p:spPr>
          <a:xfrm>
            <a:off x="450170" y="4310743"/>
            <a:ext cx="3541484" cy="1018276"/>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63B9127-3A41-F1BA-8971-9894EAC19EF3}"/>
              </a:ext>
              <a:ext uri="{C183D7F6-B498-43B3-948B-1728B52AA6E4}">
                <adec:decorative xmlns:adec="http://schemas.microsoft.com/office/drawing/2017/decorative" val="1"/>
              </a:ext>
            </a:extLst>
          </p:cNvPr>
          <p:cNvSpPr/>
          <p:nvPr/>
        </p:nvSpPr>
        <p:spPr>
          <a:xfrm>
            <a:off x="4325259" y="4194629"/>
            <a:ext cx="3541484" cy="1930400"/>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EFE2B28B-2812-BC70-3D78-98F9EFCF7F76}"/>
              </a:ext>
              <a:ext uri="{C183D7F6-B498-43B3-948B-1728B52AA6E4}">
                <adec:decorative xmlns:adec="http://schemas.microsoft.com/office/drawing/2017/decorative" val="1"/>
              </a:ext>
            </a:extLst>
          </p:cNvPr>
          <p:cNvSpPr/>
          <p:nvPr/>
        </p:nvSpPr>
        <p:spPr>
          <a:xfrm>
            <a:off x="8200574" y="3033486"/>
            <a:ext cx="3541484" cy="2017485"/>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A9AB86CC-8A14-1D69-DA38-F28CFC67F85F}"/>
              </a:ext>
              <a:ext uri="{C183D7F6-B498-43B3-948B-1728B52AA6E4}">
                <adec:decorative xmlns:adec="http://schemas.microsoft.com/office/drawing/2017/decorative" val="1"/>
              </a:ext>
            </a:extLst>
          </p:cNvPr>
          <p:cNvSpPr/>
          <p:nvPr/>
        </p:nvSpPr>
        <p:spPr>
          <a:xfrm>
            <a:off x="4325259" y="3091543"/>
            <a:ext cx="3541484" cy="957943"/>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3" name="Connector: Elbow 82">
            <a:extLst>
              <a:ext uri="{FF2B5EF4-FFF2-40B4-BE49-F238E27FC236}">
                <a16:creationId xmlns:a16="http://schemas.microsoft.com/office/drawing/2014/main" id="{B11437A2-476B-E5BA-C126-47BDEBAB9515}"/>
              </a:ext>
              <a:ext uri="{C183D7F6-B498-43B3-948B-1728B52AA6E4}">
                <adec:decorative xmlns:adec="http://schemas.microsoft.com/office/drawing/2017/decorative" val="1"/>
              </a:ext>
            </a:extLst>
          </p:cNvPr>
          <p:cNvCxnSpPr>
            <a:stCxn id="78" idx="3"/>
            <a:endCxn id="81" idx="1"/>
          </p:cNvCxnSpPr>
          <p:nvPr/>
        </p:nvCxnSpPr>
        <p:spPr>
          <a:xfrm flipV="1">
            <a:off x="3991654" y="3570515"/>
            <a:ext cx="333605" cy="124936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C75F5FD5-A3D2-5A7E-0DE0-FAE878F8EEA5}"/>
              </a:ext>
              <a:ext uri="{C183D7F6-B498-43B3-948B-1728B52AA6E4}">
                <adec:decorative xmlns:adec="http://schemas.microsoft.com/office/drawing/2017/decorative" val="1"/>
              </a:ext>
            </a:extLst>
          </p:cNvPr>
          <p:cNvCxnSpPr>
            <a:stCxn id="79" idx="3"/>
            <a:endCxn id="80" idx="1"/>
          </p:cNvCxnSpPr>
          <p:nvPr/>
        </p:nvCxnSpPr>
        <p:spPr>
          <a:xfrm flipV="1">
            <a:off x="7866743" y="4042229"/>
            <a:ext cx="333831" cy="111760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E1A593B-A818-ACF9-B104-EF391C2A628E}"/>
              </a:ext>
            </a:extLst>
          </p:cNvPr>
          <p:cNvSpPr txBox="1">
            <a:spLocks noGrp="1"/>
          </p:cNvSpPr>
          <p:nvPr>
            <p:ph type="title"/>
          </p:nvPr>
        </p:nvSpPr>
        <p:spPr/>
        <p:txBody>
          <a:bodyPr/>
          <a:lstStyle/>
          <a:p>
            <a:pPr lvl="0"/>
            <a:r>
              <a:rPr lang="en-CA" noProof="0"/>
              <a:t>Prompt Chaining</a:t>
            </a:r>
          </a:p>
        </p:txBody>
      </p:sp>
      <p:sp>
        <p:nvSpPr>
          <p:cNvPr id="73" name="Text Placeholder 72">
            <a:extLst>
              <a:ext uri="{FF2B5EF4-FFF2-40B4-BE49-F238E27FC236}">
                <a16:creationId xmlns:a16="http://schemas.microsoft.com/office/drawing/2014/main" id="{962C56DD-F041-5EF5-FAA2-030712B66838}"/>
              </a:ext>
            </a:extLst>
          </p:cNvPr>
          <p:cNvSpPr>
            <a:spLocks noGrp="1"/>
          </p:cNvSpPr>
          <p:nvPr>
            <p:ph type="body" sz="quarter" idx="16"/>
          </p:nvPr>
        </p:nvSpPr>
        <p:spPr>
          <a:xfrm>
            <a:off x="585217" y="1438275"/>
            <a:ext cx="3264408" cy="338554"/>
          </a:xfrm>
        </p:spPr>
        <p:txBody>
          <a:bodyPr/>
          <a:lstStyle/>
          <a:p>
            <a:r>
              <a:rPr lang="en-US"/>
              <a:t>Entity Extraction</a:t>
            </a:r>
          </a:p>
        </p:txBody>
      </p:sp>
      <p:sp>
        <p:nvSpPr>
          <p:cNvPr id="71" name="Text Placeholder 70">
            <a:extLst>
              <a:ext uri="{FF2B5EF4-FFF2-40B4-BE49-F238E27FC236}">
                <a16:creationId xmlns:a16="http://schemas.microsoft.com/office/drawing/2014/main" id="{EF880053-C480-D8FD-1ABC-EBA086E0868C}"/>
              </a:ext>
            </a:extLst>
          </p:cNvPr>
          <p:cNvSpPr>
            <a:spLocks noGrp="1"/>
          </p:cNvSpPr>
          <p:nvPr>
            <p:ph type="body" sz="quarter" idx="14"/>
          </p:nvPr>
        </p:nvSpPr>
        <p:spPr>
          <a:xfrm>
            <a:off x="585217" y="2390775"/>
            <a:ext cx="3264408" cy="2806922"/>
          </a:xfrm>
        </p:spPr>
        <p:txBody>
          <a:bodyPr/>
          <a:lstStyle/>
          <a:p>
            <a:pPr marL="0" indent="0">
              <a:buNone/>
            </a:pPr>
            <a:r>
              <a:rPr lang="en-US" sz="1600"/>
              <a:t>Please </a:t>
            </a:r>
            <a:r>
              <a:rPr lang="en-US" sz="1600" b="1"/>
              <a:t>extract entities </a:t>
            </a:r>
            <a:r>
              <a:rPr lang="en-US" sz="1600"/>
              <a:t>from the following news article: 'The new iPhone model is set to be released next month. It has been highly anticipated by Apple fans and is expected to feature a larger screen and improved camera</a:t>
            </a:r>
          </a:p>
          <a:p>
            <a:pPr marL="0" indent="0">
              <a:buNone/>
            </a:pPr>
            <a:endParaRPr lang="en-US" sz="1600"/>
          </a:p>
          <a:p>
            <a:pPr marL="0" indent="0">
              <a:buNone/>
            </a:pPr>
            <a:r>
              <a:rPr lang="en-US" sz="1600">
                <a:solidFill>
                  <a:schemeClr val="accent1"/>
                </a:solidFill>
              </a:rPr>
              <a:t>{'text': 'iPhone', 'type’: </a:t>
            </a:r>
            <a:br>
              <a:rPr lang="en-US" sz="1600">
                <a:solidFill>
                  <a:schemeClr val="accent1"/>
                </a:solidFill>
              </a:rPr>
            </a:br>
            <a:r>
              <a:rPr lang="en-US" sz="1600">
                <a:solidFill>
                  <a:schemeClr val="accent1"/>
                </a:solidFill>
              </a:rPr>
              <a:t>'PRODUCT'}, {'text': 'Apple’, </a:t>
            </a:r>
            <a:br>
              <a:rPr lang="en-US" sz="1600">
                <a:solidFill>
                  <a:schemeClr val="accent1"/>
                </a:solidFill>
              </a:rPr>
            </a:br>
            <a:r>
              <a:rPr lang="en-US" sz="1600">
                <a:solidFill>
                  <a:schemeClr val="accent1"/>
                </a:solidFill>
              </a:rPr>
              <a:t>'type': 'ORGANIZATION'}]</a:t>
            </a:r>
          </a:p>
        </p:txBody>
      </p:sp>
      <p:sp>
        <p:nvSpPr>
          <p:cNvPr id="74" name="Text Placeholder 73">
            <a:extLst>
              <a:ext uri="{FF2B5EF4-FFF2-40B4-BE49-F238E27FC236}">
                <a16:creationId xmlns:a16="http://schemas.microsoft.com/office/drawing/2014/main" id="{CC15D958-D0CB-F39A-098B-FDC903998567}"/>
              </a:ext>
            </a:extLst>
          </p:cNvPr>
          <p:cNvSpPr>
            <a:spLocks noGrp="1"/>
          </p:cNvSpPr>
          <p:nvPr>
            <p:ph type="body" sz="quarter" idx="17"/>
          </p:nvPr>
        </p:nvSpPr>
        <p:spPr>
          <a:xfrm>
            <a:off x="4463796" y="1438275"/>
            <a:ext cx="3264408" cy="338554"/>
          </a:xfrm>
        </p:spPr>
        <p:txBody>
          <a:bodyPr/>
          <a:lstStyle/>
          <a:p>
            <a:r>
              <a:rPr lang="en-US"/>
              <a:t>Summarization</a:t>
            </a:r>
          </a:p>
        </p:txBody>
      </p:sp>
      <p:sp>
        <p:nvSpPr>
          <p:cNvPr id="72" name="Text Placeholder 71">
            <a:extLst>
              <a:ext uri="{FF2B5EF4-FFF2-40B4-BE49-F238E27FC236}">
                <a16:creationId xmlns:a16="http://schemas.microsoft.com/office/drawing/2014/main" id="{092B4763-709F-1BE7-B095-AB58880E5091}"/>
              </a:ext>
            </a:extLst>
          </p:cNvPr>
          <p:cNvSpPr>
            <a:spLocks noGrp="1"/>
          </p:cNvSpPr>
          <p:nvPr>
            <p:ph type="body" sz="quarter" idx="15"/>
          </p:nvPr>
        </p:nvSpPr>
        <p:spPr>
          <a:xfrm>
            <a:off x="4463796" y="2384135"/>
            <a:ext cx="3264408" cy="3644075"/>
          </a:xfrm>
        </p:spPr>
        <p:txBody>
          <a:bodyPr/>
          <a:lstStyle/>
          <a:p>
            <a:pPr marL="0" indent="0">
              <a:buNone/>
            </a:pPr>
            <a:r>
              <a:rPr lang="en-US" sz="1600"/>
              <a:t>Please </a:t>
            </a:r>
            <a:r>
              <a:rPr lang="en-US" sz="1600" b="1"/>
              <a:t>summarize</a:t>
            </a:r>
            <a:r>
              <a:rPr lang="en-US" sz="1600"/>
              <a:t> the information about the product </a:t>
            </a:r>
          </a:p>
          <a:p>
            <a:pPr marL="0" indent="0">
              <a:buNone/>
            </a:pPr>
            <a:endParaRPr lang="en-US" sz="1600"/>
          </a:p>
          <a:p>
            <a:pPr marL="0" indent="0">
              <a:buNone/>
            </a:pPr>
            <a:r>
              <a:rPr lang="en-US" sz="1600"/>
              <a:t>[{'text': 'iPhone', 'type': 'PRODUCT'}, {'text': 'Apple', 'type': 'ORGANIZATION’}]</a:t>
            </a:r>
          </a:p>
          <a:p>
            <a:pPr marL="0" indent="0">
              <a:buNone/>
            </a:pPr>
            <a:endParaRPr lang="en-US" sz="1600"/>
          </a:p>
          <a:p>
            <a:pPr marL="0" indent="0">
              <a:buNone/>
            </a:pPr>
            <a:r>
              <a:rPr lang="en-US" sz="1600">
                <a:solidFill>
                  <a:schemeClr val="accent1"/>
                </a:solidFill>
              </a:rPr>
              <a:t>The iPhone is a line of smartphones designed and marketed by Apple Inc. These devices combine a computer, camera, and internet connectivity in a single device, and are known for their sleek design and user-friendly interface. </a:t>
            </a:r>
          </a:p>
        </p:txBody>
      </p:sp>
      <p:sp>
        <p:nvSpPr>
          <p:cNvPr id="75" name="Text Placeholder 74">
            <a:extLst>
              <a:ext uri="{FF2B5EF4-FFF2-40B4-BE49-F238E27FC236}">
                <a16:creationId xmlns:a16="http://schemas.microsoft.com/office/drawing/2014/main" id="{15E50175-7148-038C-7F88-D4ED29CF4FC0}"/>
              </a:ext>
            </a:extLst>
          </p:cNvPr>
          <p:cNvSpPr>
            <a:spLocks noGrp="1"/>
          </p:cNvSpPr>
          <p:nvPr>
            <p:ph type="body" sz="quarter" idx="18"/>
          </p:nvPr>
        </p:nvSpPr>
        <p:spPr/>
        <p:txBody>
          <a:bodyPr/>
          <a:lstStyle/>
          <a:p>
            <a:r>
              <a:rPr lang="en-US"/>
              <a:t>Sentiment Analysis</a:t>
            </a:r>
          </a:p>
          <a:p>
            <a:endParaRPr lang="en-US"/>
          </a:p>
        </p:txBody>
      </p:sp>
      <p:sp>
        <p:nvSpPr>
          <p:cNvPr id="76" name="Text Placeholder 75">
            <a:extLst>
              <a:ext uri="{FF2B5EF4-FFF2-40B4-BE49-F238E27FC236}">
                <a16:creationId xmlns:a16="http://schemas.microsoft.com/office/drawing/2014/main" id="{754DF874-DB04-695F-836F-F7389597784C}"/>
              </a:ext>
            </a:extLst>
          </p:cNvPr>
          <p:cNvSpPr>
            <a:spLocks noGrp="1"/>
          </p:cNvSpPr>
          <p:nvPr>
            <p:ph type="body" sz="quarter" idx="19"/>
          </p:nvPr>
        </p:nvSpPr>
        <p:spPr>
          <a:xfrm>
            <a:off x="8342375" y="2390775"/>
            <a:ext cx="3264408" cy="3151632"/>
          </a:xfrm>
        </p:spPr>
        <p:txBody>
          <a:bodyPr/>
          <a:lstStyle/>
          <a:p>
            <a:pPr marL="0" indent="0">
              <a:buNone/>
            </a:pPr>
            <a:r>
              <a:rPr lang="en-US" sz="1600"/>
              <a:t>Please provide a </a:t>
            </a:r>
            <a:r>
              <a:rPr lang="en-US" sz="1600" b="1"/>
              <a:t>sentiment</a:t>
            </a:r>
            <a:r>
              <a:rPr lang="en-US" sz="1600"/>
              <a:t> for the following text: </a:t>
            </a:r>
          </a:p>
          <a:p>
            <a:pPr marL="0" indent="0">
              <a:buNone/>
            </a:pPr>
            <a:endParaRPr lang="en-US" sz="1600"/>
          </a:p>
          <a:p>
            <a:pPr marL="0" indent="0">
              <a:buNone/>
            </a:pPr>
            <a:r>
              <a:rPr lang="en-US" sz="1600"/>
              <a:t>The iPhone is a line of smartphones designed and marketed by Apple Inc. These devices combine a computer, camera, and internet connectivity in a single device, </a:t>
            </a:r>
            <a:br>
              <a:rPr lang="en-US" sz="1600"/>
            </a:br>
            <a:r>
              <a:rPr lang="en-US" sz="1600"/>
              <a:t>and are known for their sleek </a:t>
            </a:r>
            <a:br>
              <a:rPr lang="en-US" sz="1600"/>
            </a:br>
            <a:r>
              <a:rPr lang="en-US" sz="1600"/>
              <a:t>design and user-friendly interface. </a:t>
            </a:r>
          </a:p>
          <a:p>
            <a:pPr marL="0" indent="0">
              <a:buNone/>
            </a:pPr>
            <a:endParaRPr lang="en-US" sz="1600"/>
          </a:p>
          <a:p>
            <a:pPr marL="0" indent="0">
              <a:buNone/>
            </a:pPr>
            <a:r>
              <a:rPr lang="en-US" sz="1600" b="1">
                <a:solidFill>
                  <a:schemeClr val="accent1"/>
                </a:solidFill>
              </a:rPr>
              <a:t>Positive</a:t>
            </a:r>
          </a:p>
        </p:txBody>
      </p:sp>
    </p:spTree>
    <p:extLst>
      <p:ext uri="{BB962C8B-B14F-4D97-AF65-F5344CB8AC3E}">
        <p14:creationId xmlns:p14="http://schemas.microsoft.com/office/powerpoint/2010/main" val="8459737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23FFD8FD-7D74-2ED1-6A53-63147E9D3D0A}"/>
              </a:ext>
              <a:ext uri="{C183D7F6-B498-43B3-948B-1728B52AA6E4}">
                <adec:decorative xmlns:adec="http://schemas.microsoft.com/office/drawing/2017/decorative" val="1"/>
              </a:ext>
            </a:extLst>
          </p:cNvPr>
          <p:cNvCxnSpPr>
            <a:cxnSpLocks/>
          </p:cNvCxnSpPr>
          <p:nvPr/>
        </p:nvCxnSpPr>
        <p:spPr>
          <a:xfrm>
            <a:off x="1726883" y="2600955"/>
            <a:ext cx="5301469" cy="1681"/>
          </a:xfrm>
          <a:prstGeom prst="straightConnector1">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6368BB-00C2-3068-5E7D-7169B64A7A19}"/>
              </a:ext>
            </a:extLst>
          </p:cNvPr>
          <p:cNvSpPr txBox="1">
            <a:spLocks noGrp="1"/>
          </p:cNvSpPr>
          <p:nvPr>
            <p:ph type="title" idx="4294967295"/>
          </p:nvPr>
        </p:nvSpPr>
        <p:spPr>
          <a:xfrm>
            <a:off x="341631" y="182978"/>
            <a:ext cx="6158010"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Prompt Chunking (token limit)</a:t>
            </a:r>
          </a:p>
        </p:txBody>
      </p:sp>
      <p:pic>
        <p:nvPicPr>
          <p:cNvPr id="9" name="Picture 2">
            <a:extLst>
              <a:ext uri="{FF2B5EF4-FFF2-40B4-BE49-F238E27FC236}">
                <a16:creationId xmlns:a16="http://schemas.microsoft.com/office/drawing/2014/main" id="{845EE03F-CA5D-10DA-2F21-847F003F9AB4}"/>
              </a:ext>
              <a:ext uri="{C183D7F6-B498-43B3-948B-1728B52AA6E4}">
                <adec:decorative xmlns:adec="http://schemas.microsoft.com/office/drawing/2017/decorative" val="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5104" y="2254234"/>
            <a:ext cx="602974" cy="6029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F3CAB289-CB32-4AC2-7424-9EE71FA61917}"/>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28791" y="1749328"/>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79875D48-7AEE-EE79-A96D-3358BF0106C0}"/>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17213" y="2415610"/>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52BD30A-BF3D-E1C7-3779-1A35EF1F8698}"/>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17213" y="3066216"/>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416B81-B026-3269-C047-6E8B5D18AE89}"/>
              </a:ext>
            </a:extLst>
          </p:cNvPr>
          <p:cNvSpPr txBox="1"/>
          <p:nvPr/>
        </p:nvSpPr>
        <p:spPr>
          <a:xfrm>
            <a:off x="39148" y="2904256"/>
            <a:ext cx="827651"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Large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Beyond Token Limit</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eft Bracket 13">
            <a:extLst>
              <a:ext uri="{FF2B5EF4-FFF2-40B4-BE49-F238E27FC236}">
                <a16:creationId xmlns:a16="http://schemas.microsoft.com/office/drawing/2014/main" id="{9EB5770B-853D-5BC9-1FDC-8F2E31715E98}"/>
              </a:ext>
              <a:ext uri="{C183D7F6-B498-43B3-948B-1728B52AA6E4}">
                <adec:decorative xmlns:adec="http://schemas.microsoft.com/office/drawing/2017/decorative" val="1"/>
              </a:ext>
            </a:extLst>
          </p:cNvPr>
          <p:cNvSpPr/>
          <p:nvPr/>
        </p:nvSpPr>
        <p:spPr>
          <a:xfrm>
            <a:off x="924777" y="1993333"/>
            <a:ext cx="234458" cy="1212507"/>
          </a:xfrm>
          <a:prstGeom prst="leftBracket">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A32F611-FBDE-791C-39E0-F43BFB5859A5}"/>
              </a:ext>
              <a:ext uri="{C183D7F6-B498-43B3-948B-1728B52AA6E4}">
                <adec:decorative xmlns:adec="http://schemas.microsoft.com/office/drawing/2017/decorative" val="1"/>
              </a:ext>
            </a:extLst>
          </p:cNvPr>
          <p:cNvCxnSpPr>
            <a:cxnSpLocks/>
          </p:cNvCxnSpPr>
          <p:nvPr/>
        </p:nvCxnSpPr>
        <p:spPr>
          <a:xfrm>
            <a:off x="805469" y="2602636"/>
            <a:ext cx="31329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02B9EE-AE56-3C79-DCB1-EDC2279C3690}"/>
              </a:ext>
            </a:extLst>
          </p:cNvPr>
          <p:cNvSpPr txBox="1"/>
          <p:nvPr/>
        </p:nvSpPr>
        <p:spPr>
          <a:xfrm>
            <a:off x="1055174" y="3511890"/>
            <a:ext cx="71893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Chunks</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CD3DEDD5-6F1F-0AC1-3E75-20F0AF26FE35}"/>
              </a:ext>
              <a:ext uri="{C183D7F6-B498-43B3-948B-1728B52AA6E4}">
                <adec:decorative xmlns:adec="http://schemas.microsoft.com/office/drawing/2017/decorative" val="1"/>
              </a:ext>
            </a:extLst>
          </p:cNvPr>
          <p:cNvCxnSpPr/>
          <p:nvPr/>
        </p:nvCxnSpPr>
        <p:spPr>
          <a:xfrm>
            <a:off x="1726883" y="1920379"/>
            <a:ext cx="510209" cy="0"/>
          </a:xfrm>
          <a:prstGeom prst="straightConnector1">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332EDC0-2693-BD92-A4F6-8CCD6E117CDE}"/>
              </a:ext>
              <a:ext uri="{C183D7F6-B498-43B3-948B-1728B52AA6E4}">
                <adec:decorative xmlns:adec="http://schemas.microsoft.com/office/drawing/2017/decorative" val="1"/>
              </a:ext>
            </a:extLst>
          </p:cNvPr>
          <p:cNvSpPr/>
          <p:nvPr/>
        </p:nvSpPr>
        <p:spPr>
          <a:xfrm>
            <a:off x="6723552" y="1016104"/>
            <a:ext cx="5087490" cy="5650361"/>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05FD0CA5-9020-FD6B-C4C0-D4C117BAFFCF}"/>
              </a:ext>
              <a:ext uri="{C183D7F6-B498-43B3-948B-1728B52AA6E4}">
                <adec:decorative xmlns:adec="http://schemas.microsoft.com/office/drawing/2017/decorative" val="1"/>
              </a:ext>
            </a:extLst>
          </p:cNvPr>
          <p:cNvGrpSpPr/>
          <p:nvPr/>
        </p:nvGrpSpPr>
        <p:grpSpPr>
          <a:xfrm>
            <a:off x="6723552" y="1016104"/>
            <a:ext cx="4281637" cy="45719"/>
            <a:chOff x="0" y="1286467"/>
            <a:chExt cx="6501700" cy="0"/>
          </a:xfrm>
        </p:grpSpPr>
        <p:cxnSp>
          <p:nvCxnSpPr>
            <p:cNvPr id="35" name="Straight Connector 34">
              <a:extLst>
                <a:ext uri="{FF2B5EF4-FFF2-40B4-BE49-F238E27FC236}">
                  <a16:creationId xmlns:a16="http://schemas.microsoft.com/office/drawing/2014/main" id="{65F9DECF-6C48-F402-E99F-0B63DAFD10FF}"/>
                </a:ext>
              </a:extLst>
            </p:cNvPr>
            <p:cNvCxnSpPr/>
            <p:nvPr/>
          </p:nvCxnSpPr>
          <p:spPr>
            <a:xfrm>
              <a:off x="0" y="1286467"/>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5A79A9-7B55-9094-EA08-65019BE37E87}"/>
                </a:ext>
              </a:extLst>
            </p:cNvPr>
            <p:cNvCxnSpPr/>
            <p:nvPr/>
          </p:nvCxnSpPr>
          <p:spPr>
            <a:xfrm>
              <a:off x="163962" y="1286467"/>
              <a:ext cx="40780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3E2FB9A0-B07E-A237-029B-2D206DDC1C40}"/>
              </a:ext>
              <a:ext uri="{C183D7F6-B498-43B3-948B-1728B52AA6E4}">
                <adec:decorative xmlns:adec="http://schemas.microsoft.com/office/drawing/2017/decorative" val="1"/>
              </a:ext>
            </a:extLst>
          </p:cNvPr>
          <p:cNvCxnSpPr>
            <a:cxnSpLocks/>
          </p:cNvCxnSpPr>
          <p:nvPr/>
        </p:nvCxnSpPr>
        <p:spPr>
          <a:xfrm>
            <a:off x="10470944" y="1018450"/>
            <a:ext cx="13400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E091754-67E5-D575-92C6-8828D2F07C25}"/>
              </a:ext>
            </a:extLst>
          </p:cNvPr>
          <p:cNvSpPr txBox="1"/>
          <p:nvPr/>
        </p:nvSpPr>
        <p:spPr>
          <a:xfrm>
            <a:off x="7028352" y="1236789"/>
            <a:ext cx="4729530" cy="28931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Please summarize and extract topic: </a:t>
            </a: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Global warming refers to the gradual increase in the overall temperature of the Earth's atmosphere, primarily caused by the burning of fossil fuels such as coal, oil, and natural gas. This burning releases carbon dioxide and other greenhouse gases into the atmosphere, which trap heat and cause the Earth's temperature to rise.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p>
        </p:txBody>
      </p:sp>
      <p:sp>
        <p:nvSpPr>
          <p:cNvPr id="39" name="TextBox 38">
            <a:extLst>
              <a:ext uri="{FF2B5EF4-FFF2-40B4-BE49-F238E27FC236}">
                <a16:creationId xmlns:a16="http://schemas.microsoft.com/office/drawing/2014/main" id="{E797B6E0-F18E-0B47-3E8C-05139F9C1172}"/>
              </a:ext>
            </a:extLst>
          </p:cNvPr>
          <p:cNvSpPr txBox="1"/>
          <p:nvPr/>
        </p:nvSpPr>
        <p:spPr>
          <a:xfrm>
            <a:off x="7050584" y="4352276"/>
            <a:ext cx="4760458"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The text is discussing global warming, which is the gradual increase in the overall temperature of the Earth's atmosphere caused by the burning of fossil fuels. This burning releases greenhouse gases, such as carbon dioxide, into the atmosphere which trap heat and cause the temperature to rise. The text also highlights the urgency of the issue of climate change and the need for governments to take action to reduce carbon emissions and invest in renewable energy sources. Failure to address this issue will have negative consequences for future generations.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Topic: Climate change and Global warming.</a:t>
            </a:r>
          </a:p>
        </p:txBody>
      </p:sp>
      <p:sp>
        <p:nvSpPr>
          <p:cNvPr id="41" name="Rectangle 40">
            <a:extLst>
              <a:ext uri="{FF2B5EF4-FFF2-40B4-BE49-F238E27FC236}">
                <a16:creationId xmlns:a16="http://schemas.microsoft.com/office/drawing/2014/main" id="{7226E096-3EE7-ABF0-853E-4A46F3D6F73A}"/>
              </a:ext>
              <a:ext uri="{C183D7F6-B498-43B3-948B-1728B52AA6E4}">
                <adec:decorative xmlns:adec="http://schemas.microsoft.com/office/drawing/2017/decorative" val="1"/>
              </a:ext>
            </a:extLst>
          </p:cNvPr>
          <p:cNvSpPr/>
          <p:nvPr/>
        </p:nvSpPr>
        <p:spPr>
          <a:xfrm>
            <a:off x="6899109" y="2913987"/>
            <a:ext cx="4858773" cy="1277692"/>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2E5C1A9B-071C-7167-06A4-953DC09D1368}"/>
              </a:ext>
              <a:ext uri="{C183D7F6-B498-43B3-948B-1728B52AA6E4}">
                <adec:decorative xmlns:adec="http://schemas.microsoft.com/office/drawing/2017/decorative" val="1"/>
              </a:ext>
            </a:extLst>
          </p:cNvPr>
          <p:cNvSpPr/>
          <p:nvPr/>
        </p:nvSpPr>
        <p:spPr>
          <a:xfrm>
            <a:off x="6106886" y="3263437"/>
            <a:ext cx="731520" cy="2341400"/>
          </a:xfrm>
          <a:custGeom>
            <a:avLst/>
            <a:gdLst>
              <a:gd name="connsiteX0" fmla="*/ 0 w 731520"/>
              <a:gd name="connsiteY0" fmla="*/ 2177243 h 2341400"/>
              <a:gd name="connsiteX1" fmla="*/ 352697 w 731520"/>
              <a:gd name="connsiteY1" fmla="*/ 2157649 h 2341400"/>
              <a:gd name="connsiteX2" fmla="*/ 404948 w 731520"/>
              <a:gd name="connsiteY2" fmla="*/ 315786 h 2341400"/>
              <a:gd name="connsiteX3" fmla="*/ 731520 w 731520"/>
              <a:gd name="connsiteY3" fmla="*/ 15340 h 2341400"/>
            </a:gdLst>
            <a:ahLst/>
            <a:cxnLst>
              <a:cxn ang="0">
                <a:pos x="connsiteX0" y="connsiteY0"/>
              </a:cxn>
              <a:cxn ang="0">
                <a:pos x="connsiteX1" y="connsiteY1"/>
              </a:cxn>
              <a:cxn ang="0">
                <a:pos x="connsiteX2" y="connsiteY2"/>
              </a:cxn>
              <a:cxn ang="0">
                <a:pos x="connsiteX3" y="connsiteY3"/>
              </a:cxn>
            </a:cxnLst>
            <a:rect l="l" t="t" r="r" b="b"/>
            <a:pathLst>
              <a:path w="731520" h="2341400">
                <a:moveTo>
                  <a:pt x="0" y="2177243"/>
                </a:moveTo>
                <a:cubicBezTo>
                  <a:pt x="142603" y="2322567"/>
                  <a:pt x="285206" y="2467892"/>
                  <a:pt x="352697" y="2157649"/>
                </a:cubicBezTo>
                <a:cubicBezTo>
                  <a:pt x="420188" y="1847406"/>
                  <a:pt x="341811" y="672837"/>
                  <a:pt x="404948" y="315786"/>
                </a:cubicBezTo>
                <a:cubicBezTo>
                  <a:pt x="468085" y="-41265"/>
                  <a:pt x="599802" y="-12963"/>
                  <a:pt x="731520" y="15340"/>
                </a:cubicBezTo>
              </a:path>
            </a:pathLst>
          </a:custGeom>
          <a:noFill/>
          <a:ln>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B766CBDC-ED4D-EA79-1111-3A27E3C659F9}"/>
              </a:ext>
              <a:ext uri="{C183D7F6-B498-43B3-948B-1728B52AA6E4}">
                <adec:decorative xmlns:adec="http://schemas.microsoft.com/office/drawing/2017/decorative" val="1"/>
              </a:ext>
            </a:extLst>
          </p:cNvPr>
          <p:cNvCxnSpPr/>
          <p:nvPr/>
        </p:nvCxnSpPr>
        <p:spPr>
          <a:xfrm>
            <a:off x="11757882" y="5153297"/>
            <a:ext cx="32703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3651F76-36A2-CDB4-A4B4-6BEB439025FE}"/>
              </a:ext>
              <a:ext uri="{C183D7F6-B498-43B3-948B-1728B52AA6E4}">
                <adec:decorative xmlns:adec="http://schemas.microsoft.com/office/drawing/2017/decorative" val="1"/>
              </a:ext>
            </a:extLst>
          </p:cNvPr>
          <p:cNvCxnSpPr/>
          <p:nvPr/>
        </p:nvCxnSpPr>
        <p:spPr>
          <a:xfrm>
            <a:off x="10143309" y="6335486"/>
            <a:ext cx="1941605"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8E73A9B-A678-8997-8A75-E45A12FEB528}"/>
              </a:ext>
            </a:extLst>
          </p:cNvPr>
          <p:cNvSpPr txBox="1"/>
          <p:nvPr/>
        </p:nvSpPr>
        <p:spPr>
          <a:xfrm>
            <a:off x="11039778" y="6328154"/>
            <a:ext cx="123835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Continue to next prompt</a:t>
            </a: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0033942-612D-7AA2-D9AA-9273DB7BAF62}"/>
              </a:ext>
              <a:ext uri="{C183D7F6-B498-43B3-948B-1728B52AA6E4}">
                <adec:decorative xmlns:adec="http://schemas.microsoft.com/office/drawing/2017/decorative" val="1"/>
              </a:ext>
            </a:extLst>
          </p:cNvPr>
          <p:cNvSpPr/>
          <p:nvPr/>
        </p:nvSpPr>
        <p:spPr>
          <a:xfrm>
            <a:off x="6899109" y="4332682"/>
            <a:ext cx="4911933" cy="1792679"/>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8EB3C7A-D34F-FDD6-0447-0A4053F3DB54}"/>
              </a:ext>
              <a:ext uri="{C183D7F6-B498-43B3-948B-1728B52AA6E4}">
                <adec:decorative xmlns:adec="http://schemas.microsoft.com/office/drawing/2017/decorative" val="1"/>
              </a:ext>
            </a:extLst>
          </p:cNvPr>
          <p:cNvSpPr/>
          <p:nvPr/>
        </p:nvSpPr>
        <p:spPr>
          <a:xfrm>
            <a:off x="7050584" y="6196215"/>
            <a:ext cx="2929439" cy="249990"/>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10425B0-A78E-6E6F-52A5-F8AAC1E046A4}"/>
              </a:ext>
              <a:ext uri="{C183D7F6-B498-43B3-948B-1728B52AA6E4}">
                <adec:decorative xmlns:adec="http://schemas.microsoft.com/office/drawing/2017/decorative" val="1"/>
              </a:ext>
            </a:extLst>
          </p:cNvPr>
          <p:cNvSpPr/>
          <p:nvPr/>
        </p:nvSpPr>
        <p:spPr>
          <a:xfrm>
            <a:off x="2064572" y="1353872"/>
            <a:ext cx="4281637" cy="4697267"/>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C07F07F6-398F-DA68-C459-555A7C3A22E1}"/>
              </a:ext>
              <a:ext uri="{C183D7F6-B498-43B3-948B-1728B52AA6E4}">
                <adec:decorative xmlns:adec="http://schemas.microsoft.com/office/drawing/2017/decorative" val="1"/>
              </a:ext>
            </a:extLst>
          </p:cNvPr>
          <p:cNvGrpSpPr/>
          <p:nvPr/>
        </p:nvGrpSpPr>
        <p:grpSpPr>
          <a:xfrm>
            <a:off x="2064572" y="1353872"/>
            <a:ext cx="4281637" cy="45719"/>
            <a:chOff x="0" y="1286467"/>
            <a:chExt cx="6501700" cy="0"/>
          </a:xfrm>
        </p:grpSpPr>
        <p:cxnSp>
          <p:nvCxnSpPr>
            <p:cNvPr id="20" name="Straight Connector 19">
              <a:extLst>
                <a:ext uri="{FF2B5EF4-FFF2-40B4-BE49-F238E27FC236}">
                  <a16:creationId xmlns:a16="http://schemas.microsoft.com/office/drawing/2014/main" id="{5801835C-AD10-E651-1CC3-E922DB4C0C57}"/>
                </a:ext>
              </a:extLst>
            </p:cNvPr>
            <p:cNvCxnSpPr/>
            <p:nvPr/>
          </p:nvCxnSpPr>
          <p:spPr>
            <a:xfrm>
              <a:off x="0" y="1286467"/>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251E6E-E84C-1A79-FF10-77F15770C8B9}"/>
                </a:ext>
              </a:extLst>
            </p:cNvPr>
            <p:cNvCxnSpPr/>
            <p:nvPr/>
          </p:nvCxnSpPr>
          <p:spPr>
            <a:xfrm>
              <a:off x="163962" y="1286467"/>
              <a:ext cx="40780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1F22FCA7-EF13-E644-F97C-FF7E23E0D33A}"/>
              </a:ext>
              <a:ext uri="{C183D7F6-B498-43B3-948B-1728B52AA6E4}">
                <adec:decorative xmlns:adec="http://schemas.microsoft.com/office/drawing/2017/decorative" val="1"/>
              </a:ext>
            </a:extLst>
          </p:cNvPr>
          <p:cNvCxnSpPr>
            <a:cxnSpLocks/>
          </p:cNvCxnSpPr>
          <p:nvPr/>
        </p:nvCxnSpPr>
        <p:spPr>
          <a:xfrm>
            <a:off x="5006111" y="1356218"/>
            <a:ext cx="13400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C78F1B-1BC7-FE6B-924C-3BCA22111CBB}"/>
              </a:ext>
            </a:extLst>
          </p:cNvPr>
          <p:cNvSpPr txBox="1"/>
          <p:nvPr/>
        </p:nvSpPr>
        <p:spPr>
          <a:xfrm>
            <a:off x="2369372" y="1574557"/>
            <a:ext cx="3976837"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Please summarize the following text: </a:t>
            </a: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The increasing levels of carbon dioxide in the atmosphere are causing the Earth's temperature to rise, which is leading to more frequent and severe natural disasters. Governments around the world need to take immediate action to reduce carbon emissions and invest in renewable energy sources. Failure to do so will have dire consequences for future generations'"</a:t>
            </a:r>
            <a:endPar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endParaRPr>
          </a:p>
        </p:txBody>
      </p:sp>
      <p:sp>
        <p:nvSpPr>
          <p:cNvPr id="24" name="TextBox 23">
            <a:extLst>
              <a:ext uri="{FF2B5EF4-FFF2-40B4-BE49-F238E27FC236}">
                <a16:creationId xmlns:a16="http://schemas.microsoft.com/office/drawing/2014/main" id="{192B1CCC-A5B8-D39E-5B76-74E50EDBA031}"/>
              </a:ext>
            </a:extLst>
          </p:cNvPr>
          <p:cNvSpPr txBox="1"/>
          <p:nvPr/>
        </p:nvSpPr>
        <p:spPr>
          <a:xfrm>
            <a:off x="2391604" y="4690044"/>
            <a:ext cx="3707361"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endParaRPr kumimoji="0" lang="en-US" sz="1400" b="0" i="0" u="none" strike="noStrike" kern="1200" cap="none" spc="0" normalizeH="0" baseline="0" noProof="0">
              <a:ln>
                <a:noFill/>
              </a:ln>
              <a:solidFill>
                <a:srgbClr val="00B0F0"/>
              </a:solidFill>
              <a:effectLst/>
              <a:uLnTx/>
              <a:uFillTx/>
              <a:latin typeface="-apple-system"/>
              <a:ea typeface="+mn-ea"/>
              <a:cs typeface="Segoe UI Light" panose="020B0502040204020203" pitchFamily="34" charset="0"/>
            </a:endParaRPr>
          </a:p>
        </p:txBody>
      </p:sp>
      <p:sp>
        <p:nvSpPr>
          <p:cNvPr id="31" name="Rectangle 30">
            <a:extLst>
              <a:ext uri="{FF2B5EF4-FFF2-40B4-BE49-F238E27FC236}">
                <a16:creationId xmlns:a16="http://schemas.microsoft.com/office/drawing/2014/main" id="{40C1253F-5DCD-E6A3-61DE-A559C2B646F8}"/>
              </a:ext>
              <a:ext uri="{C183D7F6-B498-43B3-948B-1728B52AA6E4}">
                <adec:decorative xmlns:adec="http://schemas.microsoft.com/office/drawing/2017/decorative" val="1"/>
              </a:ext>
            </a:extLst>
          </p:cNvPr>
          <p:cNvSpPr/>
          <p:nvPr/>
        </p:nvSpPr>
        <p:spPr>
          <a:xfrm>
            <a:off x="2369372" y="1555200"/>
            <a:ext cx="3976837" cy="3134844"/>
          </a:xfrm>
          <a:prstGeom prst="rect">
            <a:avLst/>
          </a:prstGeom>
          <a:noFill/>
          <a:ln>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59BCD33-2601-44D8-72DD-8DC2E083F9E5}"/>
              </a:ext>
            </a:extLst>
          </p:cNvPr>
          <p:cNvSpPr txBox="1"/>
          <p:nvPr/>
        </p:nvSpPr>
        <p:spPr>
          <a:xfrm>
            <a:off x="5829579" y="123430"/>
            <a:ext cx="6020790" cy="1194943"/>
          </a:xfrm>
          <a:prstGeom prst="rect">
            <a:avLst/>
          </a:prstGeom>
          <a:noFill/>
        </p:spPr>
        <p:txBody>
          <a:bodyPr wrap="square" rtlCol="0">
            <a:spAutoFit/>
          </a:bodyPr>
          <a:lstStyle/>
          <a:p>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Then all summaries are passed to GPT again to summarize, i.e. second round of summarization. The sum of the summaries has to fit within the token limit.</a:t>
            </a:r>
          </a:p>
          <a:p>
            <a:endParaRPr lang="en-US"/>
          </a:p>
        </p:txBody>
      </p:sp>
    </p:spTree>
    <p:extLst>
      <p:ext uri="{BB962C8B-B14F-4D97-AF65-F5344CB8AC3E}">
        <p14:creationId xmlns:p14="http://schemas.microsoft.com/office/powerpoint/2010/main" val="36934868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989F-E321-BAAC-DF18-1A617A77BE5B}"/>
              </a:ext>
            </a:extLst>
          </p:cNvPr>
          <p:cNvSpPr>
            <a:spLocks noGrp="1"/>
          </p:cNvSpPr>
          <p:nvPr>
            <p:ph type="title"/>
          </p:nvPr>
        </p:nvSpPr>
        <p:spPr>
          <a:xfrm>
            <a:off x="588264" y="2800742"/>
            <a:ext cx="3992212" cy="553998"/>
          </a:xfrm>
        </p:spPr>
        <p:txBody>
          <a:bodyPr/>
          <a:lstStyle/>
          <a:p>
            <a:r>
              <a:rPr lang="en-US"/>
              <a:t>Responsible AI</a:t>
            </a:r>
          </a:p>
        </p:txBody>
      </p:sp>
    </p:spTree>
    <p:extLst>
      <p:ext uri="{BB962C8B-B14F-4D97-AF65-F5344CB8AC3E}">
        <p14:creationId xmlns:p14="http://schemas.microsoft.com/office/powerpoint/2010/main" val="6154248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989F-E321-BAAC-DF18-1A617A77BE5B}"/>
              </a:ext>
            </a:extLst>
          </p:cNvPr>
          <p:cNvSpPr>
            <a:spLocks noGrp="1"/>
          </p:cNvSpPr>
          <p:nvPr>
            <p:ph type="title"/>
          </p:nvPr>
        </p:nvSpPr>
        <p:spPr>
          <a:xfrm>
            <a:off x="773615" y="564169"/>
            <a:ext cx="3992212" cy="553998"/>
          </a:xfrm>
        </p:spPr>
        <p:txBody>
          <a:bodyPr/>
          <a:lstStyle/>
          <a:p>
            <a:r>
              <a:rPr lang="en-US"/>
              <a:t>Agenda</a:t>
            </a:r>
          </a:p>
        </p:txBody>
      </p:sp>
      <p:sp>
        <p:nvSpPr>
          <p:cNvPr id="3" name="Text Placeholder 2">
            <a:extLst>
              <a:ext uri="{FF2B5EF4-FFF2-40B4-BE49-F238E27FC236}">
                <a16:creationId xmlns:a16="http://schemas.microsoft.com/office/drawing/2014/main" id="{06CA8D06-50BD-CF60-FF45-F141D50C0495}"/>
              </a:ext>
            </a:extLst>
          </p:cNvPr>
          <p:cNvSpPr>
            <a:spLocks noGrp="1"/>
          </p:cNvSpPr>
          <p:nvPr>
            <p:ph type="body" sz="quarter" idx="11"/>
          </p:nvPr>
        </p:nvSpPr>
        <p:spPr>
          <a:xfrm>
            <a:off x="773615" y="1606379"/>
            <a:ext cx="7820509" cy="2893100"/>
          </a:xfrm>
        </p:spPr>
        <p:txBody>
          <a:bodyPr/>
          <a:lstStyle/>
          <a:p>
            <a:r>
              <a:rPr lang="en-US"/>
              <a:t>Welcome  &amp; Overview</a:t>
            </a:r>
          </a:p>
          <a:p>
            <a:endParaRPr lang="en-US"/>
          </a:p>
          <a:p>
            <a:r>
              <a:rPr lang="en-US"/>
              <a:t>Lab 1 : Transaction Classification Application</a:t>
            </a:r>
          </a:p>
          <a:p>
            <a:endParaRPr lang="en-US"/>
          </a:p>
          <a:p>
            <a:r>
              <a:rPr lang="en-US"/>
              <a:t>Lab 2 : </a:t>
            </a:r>
            <a:r>
              <a:rPr lang="en-US" err="1"/>
              <a:t>ChatGPT</a:t>
            </a:r>
            <a:r>
              <a:rPr lang="en-US"/>
              <a:t> + Enterprise Data with </a:t>
            </a:r>
            <a:r>
              <a:rPr lang="en-US" err="1"/>
              <a:t>OpenAI</a:t>
            </a:r>
            <a:r>
              <a:rPr lang="en-US"/>
              <a:t> </a:t>
            </a:r>
          </a:p>
          <a:p>
            <a:pPr marL="0" indent="0">
              <a:buNone/>
            </a:pPr>
            <a:r>
              <a:rPr lang="en-US"/>
              <a:t>		and Azure Cognitive Search</a:t>
            </a:r>
          </a:p>
          <a:p>
            <a:endParaRPr lang="en-US"/>
          </a:p>
          <a:p>
            <a:r>
              <a:rPr lang="en-US"/>
              <a:t>Lab 3 : Book Creator Sample Learning App</a:t>
            </a:r>
          </a:p>
        </p:txBody>
      </p:sp>
    </p:spTree>
    <p:extLst>
      <p:ext uri="{BB962C8B-B14F-4D97-AF65-F5344CB8AC3E}">
        <p14:creationId xmlns:p14="http://schemas.microsoft.com/office/powerpoint/2010/main" val="22238994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C4F1C028-F1DF-8475-3465-35124FE22064}"/>
              </a:ext>
              <a:ext uri="{C183D7F6-B498-43B3-948B-1728B52AA6E4}">
                <adec:decorative xmlns:adec="http://schemas.microsoft.com/office/drawing/2017/decorative" val="1"/>
              </a:ext>
            </a:extLst>
          </p:cNvPr>
          <p:cNvCxnSpPr/>
          <p:nvPr/>
        </p:nvCxnSpPr>
        <p:spPr>
          <a:xfrm>
            <a:off x="584200" y="3812144"/>
            <a:ext cx="11025187"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C2CC00B-B5D1-829E-2737-9FCD9DD0C83A}"/>
              </a:ext>
              <a:ext uri="{C183D7F6-B498-43B3-948B-1728B52AA6E4}">
                <adec:decorative xmlns:adec="http://schemas.microsoft.com/office/drawing/2017/decorative" val="1"/>
              </a:ext>
            </a:extLst>
          </p:cNvPr>
          <p:cNvCxnSpPr/>
          <p:nvPr/>
        </p:nvCxnSpPr>
        <p:spPr>
          <a:xfrm>
            <a:off x="584200" y="2373647"/>
            <a:ext cx="11025187"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D85AA13-386F-5AAD-7BB2-FEF442FD9D9A}"/>
              </a:ext>
              <a:ext uri="{C183D7F6-B498-43B3-948B-1728B52AA6E4}">
                <adec:decorative xmlns:adec="http://schemas.microsoft.com/office/drawing/2017/decorative" val="1"/>
              </a:ext>
            </a:extLst>
          </p:cNvPr>
          <p:cNvCxnSpPr/>
          <p:nvPr/>
        </p:nvCxnSpPr>
        <p:spPr>
          <a:xfrm>
            <a:off x="584200" y="5250641"/>
            <a:ext cx="11025187"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8F8B368-A47B-0031-0F79-AD2EB76885DE}"/>
              </a:ext>
            </a:extLst>
          </p:cNvPr>
          <p:cNvSpPr>
            <a:spLocks noGrp="1"/>
          </p:cNvSpPr>
          <p:nvPr>
            <p:ph type="title"/>
          </p:nvPr>
        </p:nvSpPr>
        <p:spPr/>
        <p:txBody>
          <a:bodyPr/>
          <a:lstStyle/>
          <a:p>
            <a:r>
              <a:rPr lang="en-US"/>
              <a:t>RAI Mitigations</a:t>
            </a:r>
          </a:p>
        </p:txBody>
      </p:sp>
      <p:sp>
        <p:nvSpPr>
          <p:cNvPr id="7" name="Freeform: Shape 6">
            <a:extLst>
              <a:ext uri="{FF2B5EF4-FFF2-40B4-BE49-F238E27FC236}">
                <a16:creationId xmlns:a16="http://schemas.microsoft.com/office/drawing/2014/main" id="{162FC63A-7D9E-8A90-0686-96355DF81F64}"/>
              </a:ext>
            </a:extLst>
          </p:cNvPr>
          <p:cNvSpPr/>
          <p:nvPr/>
        </p:nvSpPr>
        <p:spPr>
          <a:xfrm>
            <a:off x="473963" y="1355245"/>
            <a:ext cx="2204225" cy="854075"/>
          </a:xfrm>
          <a:custGeom>
            <a:avLst/>
            <a:gdLst>
              <a:gd name="connsiteX0" fmla="*/ 0 w 2204225"/>
              <a:gd name="connsiteY0" fmla="*/ 0 h 1208087"/>
              <a:gd name="connsiteX1" fmla="*/ 2204225 w 2204225"/>
              <a:gd name="connsiteY1" fmla="*/ 0 h 1208087"/>
              <a:gd name="connsiteX2" fmla="*/ 2204225 w 2204225"/>
              <a:gd name="connsiteY2" fmla="*/ 1208087 h 1208087"/>
              <a:gd name="connsiteX3" fmla="*/ 0 w 2204225"/>
              <a:gd name="connsiteY3" fmla="*/ 1208087 h 1208087"/>
              <a:gd name="connsiteX4" fmla="*/ 0 w 2204225"/>
              <a:gd name="connsiteY4" fmla="*/ 0 h 120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225" h="1208087">
                <a:moveTo>
                  <a:pt x="0" y="0"/>
                </a:moveTo>
                <a:lnTo>
                  <a:pt x="2204225" y="0"/>
                </a:lnTo>
                <a:lnTo>
                  <a:pt x="2204225" y="1208087"/>
                </a:lnTo>
                <a:lnTo>
                  <a:pt x="0" y="12080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Customer</a:t>
            </a:r>
          </a:p>
        </p:txBody>
      </p:sp>
      <p:sp>
        <p:nvSpPr>
          <p:cNvPr id="8" name="Freeform: Shape 7">
            <a:extLst>
              <a:ext uri="{FF2B5EF4-FFF2-40B4-BE49-F238E27FC236}">
                <a16:creationId xmlns:a16="http://schemas.microsoft.com/office/drawing/2014/main" id="{5D0EAF58-51C8-9927-A612-1C5B0806C9C2}"/>
              </a:ext>
            </a:extLst>
          </p:cNvPr>
          <p:cNvSpPr/>
          <p:nvPr/>
        </p:nvSpPr>
        <p:spPr>
          <a:xfrm>
            <a:off x="2957804" y="1355245"/>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Structure user interactions. Limit the length, structure, and source of inputs and outputs</a:t>
            </a:r>
          </a:p>
        </p:txBody>
      </p:sp>
      <p:sp>
        <p:nvSpPr>
          <p:cNvPr id="10" name="Freeform: Shape 9">
            <a:extLst>
              <a:ext uri="{FF2B5EF4-FFF2-40B4-BE49-F238E27FC236}">
                <a16:creationId xmlns:a16="http://schemas.microsoft.com/office/drawing/2014/main" id="{56BBE20F-516E-EB3B-321A-1377802BC1CA}"/>
              </a:ext>
            </a:extLst>
          </p:cNvPr>
          <p:cNvSpPr/>
          <p:nvPr/>
        </p:nvSpPr>
        <p:spPr>
          <a:xfrm>
            <a:off x="2957804" y="1695020"/>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Control user access</a:t>
            </a:r>
          </a:p>
        </p:txBody>
      </p:sp>
      <p:sp>
        <p:nvSpPr>
          <p:cNvPr id="12" name="Freeform: Shape 11">
            <a:extLst>
              <a:ext uri="{FF2B5EF4-FFF2-40B4-BE49-F238E27FC236}">
                <a16:creationId xmlns:a16="http://schemas.microsoft.com/office/drawing/2014/main" id="{B131791E-0264-1C8F-7153-57FDCD4DD215}"/>
              </a:ext>
            </a:extLst>
          </p:cNvPr>
          <p:cNvSpPr/>
          <p:nvPr/>
        </p:nvSpPr>
        <p:spPr>
          <a:xfrm>
            <a:off x="2957804" y="2034795"/>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Transparency and overreliance mitigations in UI/UX</a:t>
            </a:r>
          </a:p>
        </p:txBody>
      </p:sp>
      <p:sp>
        <p:nvSpPr>
          <p:cNvPr id="15" name="Freeform: Shape 14">
            <a:extLst>
              <a:ext uri="{FF2B5EF4-FFF2-40B4-BE49-F238E27FC236}">
                <a16:creationId xmlns:a16="http://schemas.microsoft.com/office/drawing/2014/main" id="{5130A3C7-18E6-F47C-C2E3-A7D205B67370}"/>
              </a:ext>
            </a:extLst>
          </p:cNvPr>
          <p:cNvSpPr/>
          <p:nvPr/>
        </p:nvSpPr>
        <p:spPr>
          <a:xfrm>
            <a:off x="473963" y="2453967"/>
            <a:ext cx="2204225" cy="854075"/>
          </a:xfrm>
          <a:custGeom>
            <a:avLst/>
            <a:gdLst>
              <a:gd name="connsiteX0" fmla="*/ 0 w 2204225"/>
              <a:gd name="connsiteY0" fmla="*/ 0 h 1208087"/>
              <a:gd name="connsiteX1" fmla="*/ 2204225 w 2204225"/>
              <a:gd name="connsiteY1" fmla="*/ 0 h 1208087"/>
              <a:gd name="connsiteX2" fmla="*/ 2204225 w 2204225"/>
              <a:gd name="connsiteY2" fmla="*/ 1208087 h 1208087"/>
              <a:gd name="connsiteX3" fmla="*/ 0 w 2204225"/>
              <a:gd name="connsiteY3" fmla="*/ 1208087 h 1208087"/>
              <a:gd name="connsiteX4" fmla="*/ 0 w 2204225"/>
              <a:gd name="connsiteY4" fmla="*/ 0 h 120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225" h="1208087">
                <a:moveTo>
                  <a:pt x="0" y="0"/>
                </a:moveTo>
                <a:lnTo>
                  <a:pt x="2204225" y="0"/>
                </a:lnTo>
                <a:lnTo>
                  <a:pt x="2204225" y="1208087"/>
                </a:lnTo>
                <a:lnTo>
                  <a:pt x="0" y="12080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Technical</a:t>
            </a:r>
          </a:p>
        </p:txBody>
      </p:sp>
      <p:sp>
        <p:nvSpPr>
          <p:cNvPr id="16" name="Freeform: Shape 15">
            <a:extLst>
              <a:ext uri="{FF2B5EF4-FFF2-40B4-BE49-F238E27FC236}">
                <a16:creationId xmlns:a16="http://schemas.microsoft.com/office/drawing/2014/main" id="{BA6CA8BA-A3A1-6861-CF58-FEC09CF00B2E}"/>
              </a:ext>
            </a:extLst>
          </p:cNvPr>
          <p:cNvSpPr/>
          <p:nvPr/>
        </p:nvSpPr>
        <p:spPr>
          <a:xfrm>
            <a:off x="2957804" y="2453967"/>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Content Filtering </a:t>
            </a:r>
          </a:p>
        </p:txBody>
      </p:sp>
      <p:sp>
        <p:nvSpPr>
          <p:cNvPr id="18" name="Freeform: Shape 17">
            <a:extLst>
              <a:ext uri="{FF2B5EF4-FFF2-40B4-BE49-F238E27FC236}">
                <a16:creationId xmlns:a16="http://schemas.microsoft.com/office/drawing/2014/main" id="{429804CE-E8E8-760F-5F8C-5C4B77C67981}"/>
              </a:ext>
            </a:extLst>
          </p:cNvPr>
          <p:cNvSpPr/>
          <p:nvPr/>
        </p:nvSpPr>
        <p:spPr>
          <a:xfrm>
            <a:off x="2957804" y="2793742"/>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Asynchronous abuse detection</a:t>
            </a:r>
          </a:p>
        </p:txBody>
      </p:sp>
      <p:sp>
        <p:nvSpPr>
          <p:cNvPr id="20" name="Freeform: Shape 19">
            <a:extLst>
              <a:ext uri="{FF2B5EF4-FFF2-40B4-BE49-F238E27FC236}">
                <a16:creationId xmlns:a16="http://schemas.microsoft.com/office/drawing/2014/main" id="{8AF19D43-4364-4526-2E20-D56E646997BB}"/>
              </a:ext>
            </a:extLst>
          </p:cNvPr>
          <p:cNvSpPr/>
          <p:nvPr/>
        </p:nvSpPr>
        <p:spPr>
          <a:xfrm>
            <a:off x="2957804" y="3133517"/>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User-based throttling</a:t>
            </a:r>
          </a:p>
        </p:txBody>
      </p:sp>
      <p:sp>
        <p:nvSpPr>
          <p:cNvPr id="22" name="Freeform: Shape 21">
            <a:extLst>
              <a:ext uri="{FF2B5EF4-FFF2-40B4-BE49-F238E27FC236}">
                <a16:creationId xmlns:a16="http://schemas.microsoft.com/office/drawing/2014/main" id="{5D32E3F8-C095-62B3-C37F-49902B76934F}"/>
              </a:ext>
            </a:extLst>
          </p:cNvPr>
          <p:cNvSpPr/>
          <p:nvPr/>
        </p:nvSpPr>
        <p:spPr>
          <a:xfrm>
            <a:off x="2957804" y="3473292"/>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User-based shutdown</a:t>
            </a:r>
          </a:p>
        </p:txBody>
      </p:sp>
      <p:sp>
        <p:nvSpPr>
          <p:cNvPr id="25" name="Freeform: Shape 24">
            <a:extLst>
              <a:ext uri="{FF2B5EF4-FFF2-40B4-BE49-F238E27FC236}">
                <a16:creationId xmlns:a16="http://schemas.microsoft.com/office/drawing/2014/main" id="{D04F55E7-D668-1EA3-26DE-1691C9F27D56}"/>
              </a:ext>
            </a:extLst>
          </p:cNvPr>
          <p:cNvSpPr/>
          <p:nvPr/>
        </p:nvSpPr>
        <p:spPr>
          <a:xfrm>
            <a:off x="473963" y="3892464"/>
            <a:ext cx="2204225" cy="854075"/>
          </a:xfrm>
          <a:custGeom>
            <a:avLst/>
            <a:gdLst>
              <a:gd name="connsiteX0" fmla="*/ 0 w 2204225"/>
              <a:gd name="connsiteY0" fmla="*/ 0 h 1208087"/>
              <a:gd name="connsiteX1" fmla="*/ 2204225 w 2204225"/>
              <a:gd name="connsiteY1" fmla="*/ 0 h 1208087"/>
              <a:gd name="connsiteX2" fmla="*/ 2204225 w 2204225"/>
              <a:gd name="connsiteY2" fmla="*/ 1208087 h 1208087"/>
              <a:gd name="connsiteX3" fmla="*/ 0 w 2204225"/>
              <a:gd name="connsiteY3" fmla="*/ 1208087 h 1208087"/>
              <a:gd name="connsiteX4" fmla="*/ 0 w 2204225"/>
              <a:gd name="connsiteY4" fmla="*/ 0 h 120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225" h="1208087">
                <a:moveTo>
                  <a:pt x="0" y="0"/>
                </a:moveTo>
                <a:lnTo>
                  <a:pt x="2204225" y="0"/>
                </a:lnTo>
                <a:lnTo>
                  <a:pt x="2204225" y="1208087"/>
                </a:lnTo>
                <a:lnTo>
                  <a:pt x="0" y="12080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Process </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and Policy</a:t>
            </a:r>
          </a:p>
        </p:txBody>
      </p:sp>
      <p:sp>
        <p:nvSpPr>
          <p:cNvPr id="26" name="Freeform: Shape 25">
            <a:extLst>
              <a:ext uri="{FF2B5EF4-FFF2-40B4-BE49-F238E27FC236}">
                <a16:creationId xmlns:a16="http://schemas.microsoft.com/office/drawing/2014/main" id="{6A5A6291-4683-55C0-4719-FAA3218F27B7}"/>
              </a:ext>
            </a:extLst>
          </p:cNvPr>
          <p:cNvSpPr/>
          <p:nvPr/>
        </p:nvSpPr>
        <p:spPr>
          <a:xfrm>
            <a:off x="2957804" y="3892464"/>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Limited Access</a:t>
            </a:r>
          </a:p>
        </p:txBody>
      </p:sp>
      <p:sp>
        <p:nvSpPr>
          <p:cNvPr id="28" name="Freeform: Shape 27">
            <a:extLst>
              <a:ext uri="{FF2B5EF4-FFF2-40B4-BE49-F238E27FC236}">
                <a16:creationId xmlns:a16="http://schemas.microsoft.com/office/drawing/2014/main" id="{BCCF9C73-3BAF-A38A-A0A5-DD41891C976C}"/>
              </a:ext>
            </a:extLst>
          </p:cNvPr>
          <p:cNvSpPr/>
          <p:nvPr/>
        </p:nvSpPr>
        <p:spPr>
          <a:xfrm>
            <a:off x="2957804" y="4232239"/>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Abuse reporting channel</a:t>
            </a:r>
          </a:p>
        </p:txBody>
      </p:sp>
      <p:sp>
        <p:nvSpPr>
          <p:cNvPr id="30" name="Freeform: Shape 29">
            <a:extLst>
              <a:ext uri="{FF2B5EF4-FFF2-40B4-BE49-F238E27FC236}">
                <a16:creationId xmlns:a16="http://schemas.microsoft.com/office/drawing/2014/main" id="{9200C8FA-AB44-A62D-DF4F-F92297150B6B}"/>
              </a:ext>
            </a:extLst>
          </p:cNvPr>
          <p:cNvSpPr/>
          <p:nvPr/>
        </p:nvSpPr>
        <p:spPr>
          <a:xfrm>
            <a:off x="2957804" y="4572014"/>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Feedback channel</a:t>
            </a:r>
          </a:p>
        </p:txBody>
      </p:sp>
      <p:sp>
        <p:nvSpPr>
          <p:cNvPr id="32" name="Freeform: Shape 31">
            <a:extLst>
              <a:ext uri="{FF2B5EF4-FFF2-40B4-BE49-F238E27FC236}">
                <a16:creationId xmlns:a16="http://schemas.microsoft.com/office/drawing/2014/main" id="{83AE8613-D047-CB3F-9BEA-DCD00BAA1B81}"/>
              </a:ext>
            </a:extLst>
          </p:cNvPr>
          <p:cNvSpPr/>
          <p:nvPr/>
        </p:nvSpPr>
        <p:spPr>
          <a:xfrm>
            <a:off x="2957804" y="4911789"/>
            <a:ext cx="8651583" cy="258532"/>
          </a:xfrm>
          <a:custGeom>
            <a:avLst/>
            <a:gdLst>
              <a:gd name="connsiteX0" fmla="*/ 0 w 8651583"/>
              <a:gd name="connsiteY0" fmla="*/ 0 h 284030"/>
              <a:gd name="connsiteX1" fmla="*/ 8651583 w 8651583"/>
              <a:gd name="connsiteY1" fmla="*/ 0 h 284030"/>
              <a:gd name="connsiteX2" fmla="*/ 8651583 w 8651583"/>
              <a:gd name="connsiteY2" fmla="*/ 284030 h 284030"/>
              <a:gd name="connsiteX3" fmla="*/ 0 w 8651583"/>
              <a:gd name="connsiteY3" fmla="*/ 284030 h 284030"/>
              <a:gd name="connsiteX4" fmla="*/ 0 w 8651583"/>
              <a:gd name="connsiteY4" fmla="*/ 0 h 28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284030">
                <a:moveTo>
                  <a:pt x="0" y="0"/>
                </a:moveTo>
                <a:lnTo>
                  <a:pt x="8651583" y="0"/>
                </a:lnTo>
                <a:lnTo>
                  <a:pt x="8651583" y="284030"/>
                </a:lnTo>
                <a:lnTo>
                  <a:pt x="0" y="284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Incident Response</a:t>
            </a:r>
          </a:p>
        </p:txBody>
      </p:sp>
      <p:sp>
        <p:nvSpPr>
          <p:cNvPr id="35" name="Freeform: Shape 34">
            <a:extLst>
              <a:ext uri="{FF2B5EF4-FFF2-40B4-BE49-F238E27FC236}">
                <a16:creationId xmlns:a16="http://schemas.microsoft.com/office/drawing/2014/main" id="{EFA9A7C7-6CF3-95B4-1E49-B31229390164}"/>
              </a:ext>
            </a:extLst>
          </p:cNvPr>
          <p:cNvSpPr/>
          <p:nvPr/>
        </p:nvSpPr>
        <p:spPr>
          <a:xfrm>
            <a:off x="425062" y="5330961"/>
            <a:ext cx="2204225" cy="854075"/>
          </a:xfrm>
          <a:custGeom>
            <a:avLst/>
            <a:gdLst>
              <a:gd name="connsiteX0" fmla="*/ 0 w 2204225"/>
              <a:gd name="connsiteY0" fmla="*/ 0 h 1208087"/>
              <a:gd name="connsiteX1" fmla="*/ 2204225 w 2204225"/>
              <a:gd name="connsiteY1" fmla="*/ 0 h 1208087"/>
              <a:gd name="connsiteX2" fmla="*/ 2204225 w 2204225"/>
              <a:gd name="connsiteY2" fmla="*/ 1208087 h 1208087"/>
              <a:gd name="connsiteX3" fmla="*/ 0 w 2204225"/>
              <a:gd name="connsiteY3" fmla="*/ 1208087 h 1208087"/>
              <a:gd name="connsiteX4" fmla="*/ 0 w 2204225"/>
              <a:gd name="connsiteY4" fmla="*/ 0 h 120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225" h="1208087">
                <a:moveTo>
                  <a:pt x="0" y="0"/>
                </a:moveTo>
                <a:lnTo>
                  <a:pt x="2204225" y="0"/>
                </a:lnTo>
                <a:lnTo>
                  <a:pt x="2204225" y="1208087"/>
                </a:lnTo>
                <a:lnTo>
                  <a:pt x="0" y="12080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Documentation and legal</a:t>
            </a:r>
          </a:p>
        </p:txBody>
      </p:sp>
      <p:sp>
        <p:nvSpPr>
          <p:cNvPr id="36" name="Freeform: Shape 35">
            <a:extLst>
              <a:ext uri="{FF2B5EF4-FFF2-40B4-BE49-F238E27FC236}">
                <a16:creationId xmlns:a16="http://schemas.microsoft.com/office/drawing/2014/main" id="{2573D9B9-4D45-852F-AC6C-81DAB918E885}"/>
              </a:ext>
            </a:extLst>
          </p:cNvPr>
          <p:cNvSpPr/>
          <p:nvPr/>
        </p:nvSpPr>
        <p:spPr>
          <a:xfrm>
            <a:off x="2957804" y="5330961"/>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Terms of use</a:t>
            </a:r>
          </a:p>
        </p:txBody>
      </p:sp>
      <p:sp>
        <p:nvSpPr>
          <p:cNvPr id="38" name="Freeform: Shape 37">
            <a:extLst>
              <a:ext uri="{FF2B5EF4-FFF2-40B4-BE49-F238E27FC236}">
                <a16:creationId xmlns:a16="http://schemas.microsoft.com/office/drawing/2014/main" id="{EEF83175-13AD-1E8B-D669-3B22F4A8851B}"/>
              </a:ext>
            </a:extLst>
          </p:cNvPr>
          <p:cNvSpPr/>
          <p:nvPr/>
        </p:nvSpPr>
        <p:spPr>
          <a:xfrm>
            <a:off x="2957804" y="5670736"/>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Transparency Note</a:t>
            </a:r>
          </a:p>
        </p:txBody>
      </p:sp>
      <p:sp>
        <p:nvSpPr>
          <p:cNvPr id="40" name="Freeform: Shape 39">
            <a:extLst>
              <a:ext uri="{FF2B5EF4-FFF2-40B4-BE49-F238E27FC236}">
                <a16:creationId xmlns:a16="http://schemas.microsoft.com/office/drawing/2014/main" id="{722C0BB7-5268-B864-4529-2D12B7E2667C}"/>
              </a:ext>
            </a:extLst>
          </p:cNvPr>
          <p:cNvSpPr/>
          <p:nvPr/>
        </p:nvSpPr>
        <p:spPr>
          <a:xfrm>
            <a:off x="2957804" y="6010506"/>
            <a:ext cx="8651583" cy="258532"/>
          </a:xfrm>
          <a:custGeom>
            <a:avLst/>
            <a:gdLst>
              <a:gd name="connsiteX0" fmla="*/ 0 w 8651583"/>
              <a:gd name="connsiteY0" fmla="*/ 0 h 377527"/>
              <a:gd name="connsiteX1" fmla="*/ 8651583 w 8651583"/>
              <a:gd name="connsiteY1" fmla="*/ 0 h 377527"/>
              <a:gd name="connsiteX2" fmla="*/ 8651583 w 8651583"/>
              <a:gd name="connsiteY2" fmla="*/ 377527 h 377527"/>
              <a:gd name="connsiteX3" fmla="*/ 0 w 8651583"/>
              <a:gd name="connsiteY3" fmla="*/ 377527 h 377527"/>
              <a:gd name="connsiteX4" fmla="*/ 0 w 8651583"/>
              <a:gd name="connsiteY4" fmla="*/ 0 h 37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1583" h="377527">
                <a:moveTo>
                  <a:pt x="0" y="0"/>
                </a:moveTo>
                <a:lnTo>
                  <a:pt x="8651583" y="0"/>
                </a:lnTo>
                <a:lnTo>
                  <a:pt x="8651583" y="377527"/>
                </a:lnTo>
                <a:lnTo>
                  <a:pt x="0" y="3775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sp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Design Guidelines</a:t>
            </a:r>
          </a:p>
        </p:txBody>
      </p:sp>
    </p:spTree>
    <p:extLst>
      <p:ext uri="{BB962C8B-B14F-4D97-AF65-F5344CB8AC3E}">
        <p14:creationId xmlns:p14="http://schemas.microsoft.com/office/powerpoint/2010/main" val="7654974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34C3F-62A8-6AE0-DC6A-2F3FC949AE38}"/>
              </a:ext>
            </a:extLst>
          </p:cNvPr>
          <p:cNvSpPr txBox="1">
            <a:spLocks noGrp="1"/>
          </p:cNvSpPr>
          <p:nvPr>
            <p:ph type="title"/>
          </p:nvPr>
        </p:nvSpPr>
        <p:spPr/>
        <p:txBody>
          <a:bodyPr/>
          <a:lstStyle/>
          <a:p>
            <a:pPr lvl="0"/>
            <a:r>
              <a:rPr lang="en-US" noProof="0"/>
              <a:t>Mitigation Layers</a:t>
            </a:r>
          </a:p>
        </p:txBody>
      </p:sp>
      <p:grpSp>
        <p:nvGrpSpPr>
          <p:cNvPr id="20" name="Group 19" descr="Positioning, Application, Safety System, Model diagram&#10;Product purpose&#10;Product promises&#10;Filters&#10;Monitoring&#10;Rapid Response&#10;UI / UX&#10;Meta prompt&#10;Fine-tuning&#10;&#10;">
            <a:extLst>
              <a:ext uri="{FF2B5EF4-FFF2-40B4-BE49-F238E27FC236}">
                <a16:creationId xmlns:a16="http://schemas.microsoft.com/office/drawing/2014/main" id="{BCC00573-03F0-E9C5-775A-6BBEE173A178}"/>
              </a:ext>
            </a:extLst>
          </p:cNvPr>
          <p:cNvGrpSpPr/>
          <p:nvPr/>
        </p:nvGrpSpPr>
        <p:grpSpPr>
          <a:xfrm>
            <a:off x="1317303" y="1416254"/>
            <a:ext cx="10154425" cy="4852783"/>
            <a:chOff x="1317303" y="1416254"/>
            <a:chExt cx="10154425" cy="4852783"/>
          </a:xfrm>
        </p:grpSpPr>
        <p:grpSp>
          <p:nvGrpSpPr>
            <p:cNvPr id="17" name="Group 16">
              <a:extLst>
                <a:ext uri="{FF2B5EF4-FFF2-40B4-BE49-F238E27FC236}">
                  <a16:creationId xmlns:a16="http://schemas.microsoft.com/office/drawing/2014/main" id="{2C99A9BB-C5EE-7BB9-7966-2A8D9DDEF366}"/>
                </a:ext>
                <a:ext uri="{C183D7F6-B498-43B3-948B-1728B52AA6E4}">
                  <adec:decorative xmlns:adec="http://schemas.microsoft.com/office/drawing/2017/decorative" val="1"/>
                </a:ext>
              </a:extLst>
            </p:cNvPr>
            <p:cNvGrpSpPr/>
            <p:nvPr/>
          </p:nvGrpSpPr>
          <p:grpSpPr>
            <a:xfrm>
              <a:off x="2946400" y="2025643"/>
              <a:ext cx="6316128" cy="3276342"/>
              <a:chOff x="2946400" y="2025643"/>
              <a:chExt cx="6316128" cy="3276342"/>
            </a:xfrm>
          </p:grpSpPr>
          <p:cxnSp>
            <p:nvCxnSpPr>
              <p:cNvPr id="6" name="Straight Connector 5">
                <a:extLst>
                  <a:ext uri="{FF2B5EF4-FFF2-40B4-BE49-F238E27FC236}">
                    <a16:creationId xmlns:a16="http://schemas.microsoft.com/office/drawing/2014/main" id="{3A7D9839-9DC8-26B3-D233-244B63740DE3}"/>
                  </a:ext>
                  <a:ext uri="{C183D7F6-B498-43B3-948B-1728B52AA6E4}">
                    <adec:decorative xmlns:adec="http://schemas.microsoft.com/office/drawing/2017/decorative" val="1"/>
                  </a:ext>
                </a:extLst>
              </p:cNvPr>
              <p:cNvCxnSpPr>
                <a:cxnSpLocks/>
              </p:cNvCxnSpPr>
              <p:nvPr/>
            </p:nvCxnSpPr>
            <p:spPr>
              <a:xfrm>
                <a:off x="3438324" y="2025643"/>
                <a:ext cx="200764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0BFE51-67FE-0D95-25BC-A946DB132D93}"/>
                  </a:ext>
                  <a:ext uri="{C183D7F6-B498-43B3-948B-1728B52AA6E4}">
                    <adec:decorative xmlns:adec="http://schemas.microsoft.com/office/drawing/2017/decorative" val="1"/>
                  </a:ext>
                </a:extLst>
              </p:cNvPr>
              <p:cNvCxnSpPr>
                <a:cxnSpLocks/>
              </p:cNvCxnSpPr>
              <p:nvPr/>
            </p:nvCxnSpPr>
            <p:spPr>
              <a:xfrm>
                <a:off x="2946400" y="3900459"/>
                <a:ext cx="237693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E3AAD8-227E-E9A7-F820-99A4856E4D60}"/>
                  </a:ext>
                  <a:ext uri="{C183D7F6-B498-43B3-948B-1728B52AA6E4}">
                    <adec:decorative xmlns:adec="http://schemas.microsoft.com/office/drawing/2017/decorative" val="1"/>
                  </a:ext>
                </a:extLst>
              </p:cNvPr>
              <p:cNvCxnSpPr>
                <a:cxnSpLocks/>
              </p:cNvCxnSpPr>
              <p:nvPr/>
            </p:nvCxnSpPr>
            <p:spPr>
              <a:xfrm>
                <a:off x="7254884" y="2959107"/>
                <a:ext cx="200764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8A8FB6-CAF4-70E7-51A3-448CD6A6EBAC}"/>
                  </a:ext>
                  <a:ext uri="{C183D7F6-B498-43B3-948B-1728B52AA6E4}">
                    <adec:decorative xmlns:adec="http://schemas.microsoft.com/office/drawing/2017/decorative" val="1"/>
                  </a:ext>
                </a:extLst>
              </p:cNvPr>
              <p:cNvCxnSpPr>
                <a:cxnSpLocks/>
              </p:cNvCxnSpPr>
              <p:nvPr/>
            </p:nvCxnSpPr>
            <p:spPr>
              <a:xfrm>
                <a:off x="6588229" y="5301985"/>
                <a:ext cx="267429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8" name="Group 17" descr="Positioning, Application, Safety System, Model diagram">
              <a:extLst>
                <a:ext uri="{FF2B5EF4-FFF2-40B4-BE49-F238E27FC236}">
                  <a16:creationId xmlns:a16="http://schemas.microsoft.com/office/drawing/2014/main" id="{8B6232BF-491B-6349-7F90-7FC920A6D266}"/>
                </a:ext>
              </a:extLst>
            </p:cNvPr>
            <p:cNvGrpSpPr/>
            <p:nvPr/>
          </p:nvGrpSpPr>
          <p:grpSpPr>
            <a:xfrm>
              <a:off x="3701540" y="1416254"/>
              <a:ext cx="4852783" cy="4852783"/>
              <a:chOff x="3701540" y="1416254"/>
              <a:chExt cx="4852783" cy="4852783"/>
            </a:xfrm>
          </p:grpSpPr>
          <p:sp>
            <p:nvSpPr>
              <p:cNvPr id="7" name="Freeform: Shape 6">
                <a:extLst>
                  <a:ext uri="{FF2B5EF4-FFF2-40B4-BE49-F238E27FC236}">
                    <a16:creationId xmlns:a16="http://schemas.microsoft.com/office/drawing/2014/main" id="{C6DD1378-A00B-9267-20D7-A4B11518E0A6}"/>
                  </a:ext>
                </a:extLst>
              </p:cNvPr>
              <p:cNvSpPr/>
              <p:nvPr/>
            </p:nvSpPr>
            <p:spPr>
              <a:xfrm>
                <a:off x="3701540" y="1416254"/>
                <a:ext cx="4852783" cy="4852783"/>
              </a:xfrm>
              <a:custGeom>
                <a:avLst/>
                <a:gdLst>
                  <a:gd name="connsiteX0" fmla="*/ 0 w 4852783"/>
                  <a:gd name="connsiteY0" fmla="*/ 2426392 h 4852783"/>
                  <a:gd name="connsiteX1" fmla="*/ 2426392 w 4852783"/>
                  <a:gd name="connsiteY1" fmla="*/ 0 h 4852783"/>
                  <a:gd name="connsiteX2" fmla="*/ 4852784 w 4852783"/>
                  <a:gd name="connsiteY2" fmla="*/ 2426392 h 4852783"/>
                  <a:gd name="connsiteX3" fmla="*/ 2426392 w 4852783"/>
                  <a:gd name="connsiteY3" fmla="*/ 4852784 h 4852783"/>
                  <a:gd name="connsiteX4" fmla="*/ 0 w 4852783"/>
                  <a:gd name="connsiteY4" fmla="*/ 2426392 h 4852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2783" h="4852783">
                    <a:moveTo>
                      <a:pt x="0" y="2426392"/>
                    </a:moveTo>
                    <a:cubicBezTo>
                      <a:pt x="0" y="1086333"/>
                      <a:pt x="1086333" y="0"/>
                      <a:pt x="2426392" y="0"/>
                    </a:cubicBezTo>
                    <a:cubicBezTo>
                      <a:pt x="3766451" y="0"/>
                      <a:pt x="4852784" y="1086333"/>
                      <a:pt x="4852784" y="2426392"/>
                    </a:cubicBezTo>
                    <a:cubicBezTo>
                      <a:pt x="4852784" y="3766451"/>
                      <a:pt x="3766451" y="4852784"/>
                      <a:pt x="2426392" y="4852784"/>
                    </a:cubicBezTo>
                    <a:cubicBezTo>
                      <a:pt x="1086333" y="4852784"/>
                      <a:pt x="0" y="3766451"/>
                      <a:pt x="0" y="2426392"/>
                    </a:cubicBezTo>
                    <a:close/>
                  </a:path>
                </a:pathLst>
              </a:custGeom>
              <a:solidFill>
                <a:schemeClr val="accent3"/>
              </a:solidFill>
              <a:ln>
                <a:solidFill>
                  <a:schemeClr val="bg1"/>
                </a:solidFill>
              </a:ln>
            </p:spPr>
            <p:style>
              <a:lnRef idx="2">
                <a:scrgbClr r="0" g="0" b="0"/>
              </a:lnRef>
              <a:fillRef idx="1">
                <a:scrgbClr r="0" g="0" b="0"/>
              </a:fillRef>
              <a:effectRef idx="0">
                <a:schemeClr val="accent2">
                  <a:shade val="80000"/>
                  <a:hueOff val="0"/>
                  <a:satOff val="0"/>
                  <a:lumOff val="0"/>
                  <a:alphaOff val="0"/>
                </a:schemeClr>
              </a:effectRef>
              <a:fontRef idx="minor">
                <a:schemeClr val="lt1"/>
              </a:fontRef>
            </p:style>
            <p:txBody>
              <a:bodyPr spcFirstLastPara="0" vert="horz" wrap="square" lIns="1847540" tIns="342207" rIns="1847541" bIns="3981795" numCol="1" spcCol="1270" anchor="ctr" anchorCtr="0">
                <a:noAutofit/>
              </a:bodyPr>
              <a:lstStyle/>
              <a:p>
                <a:pPr marL="0" lvl="0" indent="0" algn="ctr" defTabSz="622300">
                  <a:lnSpc>
                    <a:spcPct val="90000"/>
                  </a:lnSpc>
                  <a:spcBef>
                    <a:spcPct val="0"/>
                  </a:spcBef>
                  <a:spcAft>
                    <a:spcPct val="35000"/>
                  </a:spcAft>
                  <a:buNone/>
                </a:pPr>
                <a:r>
                  <a:rPr lang="en-US" sz="1400" kern="1200"/>
                  <a:t>Positioning</a:t>
                </a:r>
              </a:p>
            </p:txBody>
          </p:sp>
          <p:sp>
            <p:nvSpPr>
              <p:cNvPr id="14" name="Freeform: Shape 13">
                <a:extLst>
                  <a:ext uri="{FF2B5EF4-FFF2-40B4-BE49-F238E27FC236}">
                    <a16:creationId xmlns:a16="http://schemas.microsoft.com/office/drawing/2014/main" id="{3CA363A3-EE6C-DCD7-EA0E-96C0487ED6AB}"/>
                  </a:ext>
                </a:extLst>
              </p:cNvPr>
              <p:cNvSpPr/>
              <p:nvPr/>
            </p:nvSpPr>
            <p:spPr>
              <a:xfrm>
                <a:off x="4186818" y="2386810"/>
                <a:ext cx="3882227" cy="3882227"/>
              </a:xfrm>
              <a:custGeom>
                <a:avLst/>
                <a:gdLst>
                  <a:gd name="connsiteX0" fmla="*/ 0 w 3882227"/>
                  <a:gd name="connsiteY0" fmla="*/ 1941114 h 3882227"/>
                  <a:gd name="connsiteX1" fmla="*/ 1941114 w 3882227"/>
                  <a:gd name="connsiteY1" fmla="*/ 0 h 3882227"/>
                  <a:gd name="connsiteX2" fmla="*/ 3882228 w 3882227"/>
                  <a:gd name="connsiteY2" fmla="*/ 1941114 h 3882227"/>
                  <a:gd name="connsiteX3" fmla="*/ 1941114 w 3882227"/>
                  <a:gd name="connsiteY3" fmla="*/ 3882228 h 3882227"/>
                  <a:gd name="connsiteX4" fmla="*/ 0 w 3882227"/>
                  <a:gd name="connsiteY4" fmla="*/ 1941114 h 3882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227" h="3882227">
                    <a:moveTo>
                      <a:pt x="0" y="1941114"/>
                    </a:moveTo>
                    <a:cubicBezTo>
                      <a:pt x="0" y="869066"/>
                      <a:pt x="869066" y="0"/>
                      <a:pt x="1941114" y="0"/>
                    </a:cubicBezTo>
                    <a:cubicBezTo>
                      <a:pt x="3013162" y="0"/>
                      <a:pt x="3882228" y="869066"/>
                      <a:pt x="3882228" y="1941114"/>
                    </a:cubicBezTo>
                    <a:cubicBezTo>
                      <a:pt x="3882228" y="3013162"/>
                      <a:pt x="3013162" y="3882228"/>
                      <a:pt x="1941114" y="3882228"/>
                    </a:cubicBezTo>
                    <a:cubicBezTo>
                      <a:pt x="869066" y="3882228"/>
                      <a:pt x="0" y="3013162"/>
                      <a:pt x="0" y="1941114"/>
                    </a:cubicBezTo>
                    <a:close/>
                  </a:path>
                </a:pathLst>
              </a:custGeom>
              <a:solidFill>
                <a:schemeClr val="accent2"/>
              </a:solidFill>
              <a:ln>
                <a:solidFill>
                  <a:schemeClr val="bg1"/>
                </a:solidFill>
              </a:ln>
            </p:spPr>
            <p:style>
              <a:lnRef idx="2">
                <a:scrgbClr r="0" g="0" b="0"/>
              </a:lnRef>
              <a:fillRef idx="1">
                <a:scrgbClr r="0" g="0" b="0"/>
              </a:fillRef>
              <a:effectRef idx="0">
                <a:schemeClr val="accent2">
                  <a:shade val="80000"/>
                  <a:hueOff val="261718"/>
                  <a:satOff val="-14291"/>
                  <a:lumOff val="11960"/>
                  <a:alphaOff val="0"/>
                </a:schemeClr>
              </a:effectRef>
              <a:fontRef idx="minor">
                <a:schemeClr val="lt1"/>
              </a:fontRef>
            </p:style>
            <p:txBody>
              <a:bodyPr spcFirstLastPara="0" vert="horz" wrap="square" lIns="1362262" tIns="332502" rIns="1362263" bIns="3050061" numCol="1" spcCol="1270" anchor="ctr" anchorCtr="0">
                <a:noAutofit/>
              </a:bodyPr>
              <a:lstStyle/>
              <a:p>
                <a:pPr marL="0" lvl="0" indent="0" algn="ctr" defTabSz="622300">
                  <a:lnSpc>
                    <a:spcPct val="90000"/>
                  </a:lnSpc>
                  <a:spcBef>
                    <a:spcPct val="0"/>
                  </a:spcBef>
                  <a:spcAft>
                    <a:spcPct val="35000"/>
                  </a:spcAft>
                  <a:buNone/>
                </a:pPr>
                <a:r>
                  <a:rPr lang="en-US" sz="1400" kern="1200"/>
                  <a:t>Application</a:t>
                </a:r>
              </a:p>
            </p:txBody>
          </p:sp>
          <p:sp>
            <p:nvSpPr>
              <p:cNvPr id="15" name="Freeform: Shape 14">
                <a:extLst>
                  <a:ext uri="{FF2B5EF4-FFF2-40B4-BE49-F238E27FC236}">
                    <a16:creationId xmlns:a16="http://schemas.microsoft.com/office/drawing/2014/main" id="{836275A7-5930-BEAC-BB21-7D5DBF02CD27}"/>
                  </a:ext>
                </a:extLst>
              </p:cNvPr>
              <p:cNvSpPr/>
              <p:nvPr/>
            </p:nvSpPr>
            <p:spPr>
              <a:xfrm>
                <a:off x="4672096" y="3357367"/>
                <a:ext cx="2911670" cy="2911670"/>
              </a:xfrm>
              <a:custGeom>
                <a:avLst/>
                <a:gdLst>
                  <a:gd name="connsiteX0" fmla="*/ 0 w 2911670"/>
                  <a:gd name="connsiteY0" fmla="*/ 1455835 h 2911670"/>
                  <a:gd name="connsiteX1" fmla="*/ 1455835 w 2911670"/>
                  <a:gd name="connsiteY1" fmla="*/ 0 h 2911670"/>
                  <a:gd name="connsiteX2" fmla="*/ 2911670 w 2911670"/>
                  <a:gd name="connsiteY2" fmla="*/ 1455835 h 2911670"/>
                  <a:gd name="connsiteX3" fmla="*/ 1455835 w 2911670"/>
                  <a:gd name="connsiteY3" fmla="*/ 2911670 h 2911670"/>
                  <a:gd name="connsiteX4" fmla="*/ 0 w 2911670"/>
                  <a:gd name="connsiteY4" fmla="*/ 1455835 h 291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1670" h="2911670">
                    <a:moveTo>
                      <a:pt x="0" y="1455835"/>
                    </a:moveTo>
                    <a:cubicBezTo>
                      <a:pt x="0" y="651800"/>
                      <a:pt x="651800" y="0"/>
                      <a:pt x="1455835" y="0"/>
                    </a:cubicBezTo>
                    <a:cubicBezTo>
                      <a:pt x="2259870" y="0"/>
                      <a:pt x="2911670" y="651800"/>
                      <a:pt x="2911670" y="1455835"/>
                    </a:cubicBezTo>
                    <a:cubicBezTo>
                      <a:pt x="2911670" y="2259870"/>
                      <a:pt x="2259870" y="2911670"/>
                      <a:pt x="1455835" y="2911670"/>
                    </a:cubicBezTo>
                    <a:cubicBezTo>
                      <a:pt x="651800" y="2911670"/>
                      <a:pt x="0" y="2259870"/>
                      <a:pt x="0" y="1455835"/>
                    </a:cubicBezTo>
                    <a:close/>
                  </a:path>
                </a:pathLst>
              </a:custGeom>
              <a:solidFill>
                <a:schemeClr val="accent1"/>
              </a:solidFill>
              <a:ln>
                <a:solidFill>
                  <a:schemeClr val="bg1"/>
                </a:solidFill>
              </a:ln>
            </p:spPr>
            <p:style>
              <a:lnRef idx="2">
                <a:scrgbClr r="0" g="0" b="0"/>
              </a:lnRef>
              <a:fillRef idx="1">
                <a:scrgbClr r="0" g="0" b="0"/>
              </a:fillRef>
              <a:effectRef idx="0">
                <a:schemeClr val="accent2">
                  <a:shade val="80000"/>
                  <a:hueOff val="523436"/>
                  <a:satOff val="-28582"/>
                  <a:lumOff val="23920"/>
                  <a:alphaOff val="0"/>
                </a:schemeClr>
              </a:effectRef>
              <a:fontRef idx="minor">
                <a:schemeClr val="lt1"/>
              </a:fontRef>
            </p:style>
            <p:txBody>
              <a:bodyPr spcFirstLastPara="0" vert="horz" wrap="square" lIns="876984" tIns="317943" rIns="876984" bIns="21377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Safety System</a:t>
                </a:r>
              </a:p>
            </p:txBody>
          </p:sp>
          <p:sp>
            <p:nvSpPr>
              <p:cNvPr id="16" name="Freeform: Shape 15">
                <a:extLst>
                  <a:ext uri="{FF2B5EF4-FFF2-40B4-BE49-F238E27FC236}">
                    <a16:creationId xmlns:a16="http://schemas.microsoft.com/office/drawing/2014/main" id="{C7E32D4A-CD22-1137-E720-A01ED3D21275}"/>
                  </a:ext>
                </a:extLst>
              </p:cNvPr>
              <p:cNvSpPr/>
              <p:nvPr/>
            </p:nvSpPr>
            <p:spPr>
              <a:xfrm>
                <a:off x="5157375" y="4327924"/>
                <a:ext cx="1941113" cy="1941113"/>
              </a:xfrm>
              <a:custGeom>
                <a:avLst/>
                <a:gdLst>
                  <a:gd name="connsiteX0" fmla="*/ 0 w 1941113"/>
                  <a:gd name="connsiteY0" fmla="*/ 970557 h 1941113"/>
                  <a:gd name="connsiteX1" fmla="*/ 970557 w 1941113"/>
                  <a:gd name="connsiteY1" fmla="*/ 0 h 1941113"/>
                  <a:gd name="connsiteX2" fmla="*/ 1941114 w 1941113"/>
                  <a:gd name="connsiteY2" fmla="*/ 970557 h 1941113"/>
                  <a:gd name="connsiteX3" fmla="*/ 970557 w 1941113"/>
                  <a:gd name="connsiteY3" fmla="*/ 1941114 h 1941113"/>
                  <a:gd name="connsiteX4" fmla="*/ 0 w 1941113"/>
                  <a:gd name="connsiteY4" fmla="*/ 970557 h 1941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1113" h="1941113">
                    <a:moveTo>
                      <a:pt x="0" y="970557"/>
                    </a:moveTo>
                    <a:cubicBezTo>
                      <a:pt x="0" y="434533"/>
                      <a:pt x="434533" y="0"/>
                      <a:pt x="970557" y="0"/>
                    </a:cubicBezTo>
                    <a:cubicBezTo>
                      <a:pt x="1506581" y="0"/>
                      <a:pt x="1941114" y="434533"/>
                      <a:pt x="1941114" y="970557"/>
                    </a:cubicBezTo>
                    <a:cubicBezTo>
                      <a:pt x="1941114" y="1506581"/>
                      <a:pt x="1506581" y="1941114"/>
                      <a:pt x="970557" y="1941114"/>
                    </a:cubicBezTo>
                    <a:cubicBezTo>
                      <a:pt x="434533" y="1941114"/>
                      <a:pt x="0" y="1506581"/>
                      <a:pt x="0" y="970557"/>
                    </a:cubicBezTo>
                    <a:close/>
                  </a:path>
                </a:pathLst>
              </a:custGeom>
              <a:solidFill>
                <a:schemeClr val="accent6"/>
              </a:solidFill>
              <a:ln>
                <a:solidFill>
                  <a:schemeClr val="bg1"/>
                </a:solidFill>
              </a:ln>
            </p:spPr>
            <p:style>
              <a:lnRef idx="2">
                <a:scrgbClr r="0" g="0" b="0"/>
              </a:lnRef>
              <a:fillRef idx="1">
                <a:scrgbClr r="0" g="0" b="0"/>
              </a:fillRef>
              <a:effectRef idx="0">
                <a:schemeClr val="accent2">
                  <a:shade val="80000"/>
                  <a:hueOff val="785154"/>
                  <a:satOff val="-42873"/>
                  <a:lumOff val="35880"/>
                  <a:alphaOff val="0"/>
                </a:schemeClr>
              </a:effectRef>
              <a:fontRef idx="minor">
                <a:schemeClr val="lt1"/>
              </a:fontRef>
            </p:style>
            <p:txBody>
              <a:bodyPr spcFirstLastPara="0" vert="horz" wrap="square" lIns="383837" tIns="584846" rIns="383838" bIns="584847"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Model</a:t>
                </a:r>
              </a:p>
            </p:txBody>
          </p:sp>
        </p:grpSp>
        <p:sp>
          <p:nvSpPr>
            <p:cNvPr id="4" name="TextBox 3">
              <a:extLst>
                <a:ext uri="{FF2B5EF4-FFF2-40B4-BE49-F238E27FC236}">
                  <a16:creationId xmlns:a16="http://schemas.microsoft.com/office/drawing/2014/main" id="{2A142B69-9BB0-2EDF-0813-9955E38C3BA5}"/>
                </a:ext>
              </a:extLst>
            </p:cNvPr>
            <p:cNvSpPr txBox="1"/>
            <p:nvPr/>
          </p:nvSpPr>
          <p:spPr>
            <a:xfrm>
              <a:off x="1317303" y="1750009"/>
              <a:ext cx="2034061" cy="55126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Product purpose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Product promises</a:t>
              </a:r>
            </a:p>
          </p:txBody>
        </p:sp>
        <p:sp>
          <p:nvSpPr>
            <p:cNvPr id="8" name="TextBox 7">
              <a:extLst>
                <a:ext uri="{FF2B5EF4-FFF2-40B4-BE49-F238E27FC236}">
                  <a16:creationId xmlns:a16="http://schemas.microsoft.com/office/drawing/2014/main" id="{5FC8ED0D-7784-2FAB-3A3C-3897DAD561E8}"/>
                </a:ext>
              </a:extLst>
            </p:cNvPr>
            <p:cNvSpPr txBox="1"/>
            <p:nvPr/>
          </p:nvSpPr>
          <p:spPr>
            <a:xfrm>
              <a:off x="1317303" y="3487007"/>
              <a:ext cx="2402422" cy="82690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Filters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Rapid Response</a:t>
              </a:r>
            </a:p>
          </p:txBody>
        </p:sp>
        <p:sp>
          <p:nvSpPr>
            <p:cNvPr id="10" name="TextBox 9">
              <a:extLst>
                <a:ext uri="{FF2B5EF4-FFF2-40B4-BE49-F238E27FC236}">
                  <a16:creationId xmlns:a16="http://schemas.microsoft.com/office/drawing/2014/main" id="{2B64FC98-3540-CB8A-2946-6BC09BE2C48C}"/>
                </a:ext>
              </a:extLst>
            </p:cNvPr>
            <p:cNvSpPr txBox="1"/>
            <p:nvPr/>
          </p:nvSpPr>
          <p:spPr>
            <a:xfrm>
              <a:off x="9437667" y="2683473"/>
              <a:ext cx="2034061" cy="55126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UI / UX</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Meta prompt</a:t>
              </a:r>
            </a:p>
          </p:txBody>
        </p:sp>
        <p:sp>
          <p:nvSpPr>
            <p:cNvPr id="12" name="TextBox 11">
              <a:extLst>
                <a:ext uri="{FF2B5EF4-FFF2-40B4-BE49-F238E27FC236}">
                  <a16:creationId xmlns:a16="http://schemas.microsoft.com/office/drawing/2014/main" id="{D6626A0B-0FF1-397A-1B3C-51C89BABB157}"/>
                </a:ext>
              </a:extLst>
            </p:cNvPr>
            <p:cNvSpPr txBox="1"/>
            <p:nvPr/>
          </p:nvSpPr>
          <p:spPr>
            <a:xfrm>
              <a:off x="9437667" y="5164168"/>
              <a:ext cx="2034061" cy="27563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Fine-tuning</a:t>
              </a:r>
            </a:p>
          </p:txBody>
        </p:sp>
      </p:grpSp>
    </p:spTree>
    <p:extLst>
      <p:ext uri="{BB962C8B-B14F-4D97-AF65-F5344CB8AC3E}">
        <p14:creationId xmlns:p14="http://schemas.microsoft.com/office/powerpoint/2010/main" val="8419299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989F-E321-BAAC-DF18-1A617A77BE5B}"/>
              </a:ext>
            </a:extLst>
          </p:cNvPr>
          <p:cNvSpPr>
            <a:spLocks noGrp="1"/>
          </p:cNvSpPr>
          <p:nvPr>
            <p:ph type="title"/>
          </p:nvPr>
        </p:nvSpPr>
        <p:spPr>
          <a:xfrm>
            <a:off x="588264" y="2800742"/>
            <a:ext cx="3992212" cy="553998"/>
          </a:xfrm>
        </p:spPr>
        <p:txBody>
          <a:bodyPr/>
          <a:lstStyle/>
          <a:p>
            <a:r>
              <a:rPr lang="en-US"/>
              <a:t>Overview</a:t>
            </a:r>
          </a:p>
        </p:txBody>
      </p:sp>
    </p:spTree>
    <p:extLst>
      <p:ext uri="{BB962C8B-B14F-4D97-AF65-F5344CB8AC3E}">
        <p14:creationId xmlns:p14="http://schemas.microsoft.com/office/powerpoint/2010/main" val="24917815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64E5426-C65F-531A-F46B-E90EF90B8977}"/>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Overview of GPT-3</a:t>
            </a:r>
          </a:p>
        </p:txBody>
      </p:sp>
      <p:sp>
        <p:nvSpPr>
          <p:cNvPr id="14" name="Text Placeholder 13">
            <a:extLst>
              <a:ext uri="{FF2B5EF4-FFF2-40B4-BE49-F238E27FC236}">
                <a16:creationId xmlns:a16="http://schemas.microsoft.com/office/drawing/2014/main" id="{8C4A347E-9B6D-97F6-A956-459F80643A71}"/>
              </a:ext>
            </a:extLst>
          </p:cNvPr>
          <p:cNvSpPr>
            <a:spLocks noGrp="1"/>
          </p:cNvSpPr>
          <p:nvPr>
            <p:ph type="body" sz="quarter" idx="10"/>
          </p:nvPr>
        </p:nvSpPr>
        <p:spPr>
          <a:xfrm>
            <a:off x="586390" y="2019300"/>
            <a:ext cx="5640239" cy="3508653"/>
          </a:xfrm>
        </p:spPr>
        <p:txBody>
          <a:bodyPr/>
          <a:lstStyle/>
          <a:p>
            <a:pPr>
              <a:spcBef>
                <a:spcPts val="0"/>
              </a:spcBef>
              <a:spcAft>
                <a:spcPts val="1800"/>
              </a:spcAft>
            </a:pPr>
            <a:r>
              <a:rPr lang="en-US" sz="2400">
                <a:solidFill>
                  <a:schemeClr val="accent1"/>
                </a:solidFill>
                <a:latin typeface="+mj-lt"/>
              </a:rPr>
              <a:t>Generative pre-trained transformer 3 </a:t>
            </a:r>
            <a:br>
              <a:rPr lang="en-US" sz="2400">
                <a:solidFill>
                  <a:schemeClr val="accent1"/>
                </a:solidFill>
                <a:latin typeface="+mj-lt"/>
              </a:rPr>
            </a:br>
            <a:r>
              <a:rPr lang="en-US" sz="2400">
                <a:solidFill>
                  <a:schemeClr val="accent1"/>
                </a:solidFill>
                <a:latin typeface="+mj-lt"/>
              </a:rPr>
              <a:t>(GPT-3)</a:t>
            </a:r>
          </a:p>
          <a:p>
            <a:pPr>
              <a:spcBef>
                <a:spcPts val="0"/>
              </a:spcBef>
              <a:spcAft>
                <a:spcPts val="1800"/>
              </a:spcAft>
            </a:pPr>
            <a:r>
              <a:rPr lang="en-US" sz="2000"/>
              <a:t>Autoregressive language model that uses </a:t>
            </a:r>
            <a:br>
              <a:rPr lang="en-US" sz="2000"/>
            </a:br>
            <a:r>
              <a:rPr lang="en-US" sz="2000"/>
              <a:t>deep learning to produce human-like text</a:t>
            </a:r>
          </a:p>
          <a:p>
            <a:pPr>
              <a:spcBef>
                <a:spcPts val="0"/>
              </a:spcBef>
              <a:spcAft>
                <a:spcPts val="1800"/>
              </a:spcAft>
            </a:pPr>
            <a:r>
              <a:rPr lang="en-US" sz="2000"/>
              <a:t>Pre-trained on trillions of words</a:t>
            </a:r>
          </a:p>
          <a:p>
            <a:pPr>
              <a:spcBef>
                <a:spcPts val="0"/>
              </a:spcBef>
              <a:spcAft>
                <a:spcPts val="1800"/>
              </a:spcAft>
            </a:pPr>
            <a:r>
              <a:rPr lang="en-US" sz="2000"/>
              <a:t>Predicts the most likely next word based </a:t>
            </a:r>
            <a:br>
              <a:rPr lang="en-US" sz="2000"/>
            </a:br>
            <a:r>
              <a:rPr lang="en-US" sz="2000"/>
              <a:t>on input text</a:t>
            </a:r>
          </a:p>
          <a:p>
            <a:pPr>
              <a:spcBef>
                <a:spcPts val="0"/>
              </a:spcBef>
              <a:spcAft>
                <a:spcPts val="1800"/>
              </a:spcAft>
            </a:pPr>
            <a:r>
              <a:rPr lang="en-US" sz="2000"/>
              <a:t>General text-in/text-out interface</a:t>
            </a:r>
            <a:endParaRPr lang="en-US"/>
          </a:p>
        </p:txBody>
      </p:sp>
      <p:pic>
        <p:nvPicPr>
          <p:cNvPr id="4" name="Picture 3">
            <a:extLst>
              <a:ext uri="{FF2B5EF4-FFF2-40B4-BE49-F238E27FC236}">
                <a16:creationId xmlns:a16="http://schemas.microsoft.com/office/drawing/2014/main" id="{616CB6AC-7E1D-ECA8-569E-63B68F0EA323}"/>
              </a:ext>
              <a:ext uri="{C183D7F6-B498-43B3-948B-1728B52AA6E4}">
                <adec:decorative xmlns:adec="http://schemas.microsoft.com/office/drawing/2017/decorative" val="1"/>
              </a:ext>
            </a:extLst>
          </p:cNvPr>
          <p:cNvPicPr>
            <a:picLocks noChangeAspect="1"/>
          </p:cNvPicPr>
          <p:nvPr/>
        </p:nvPicPr>
        <p:blipFill rotWithShape="1">
          <a:blip r:embed="rId3"/>
          <a:srcRect l="10526" t="6256" r="8850" b="6256"/>
          <a:stretch/>
        </p:blipFill>
        <p:spPr>
          <a:xfrm>
            <a:off x="6279730" y="2019300"/>
            <a:ext cx="5329658" cy="2957660"/>
          </a:xfrm>
          <a:prstGeom prst="snip2DiagRect">
            <a:avLst/>
          </a:prstGeom>
        </p:spPr>
      </p:pic>
    </p:spTree>
    <p:extLst>
      <p:ext uri="{BB962C8B-B14F-4D97-AF65-F5344CB8AC3E}">
        <p14:creationId xmlns:p14="http://schemas.microsoft.com/office/powerpoint/2010/main" val="28648367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ustomize 1">
            <a:extLst>
              <a:ext uri="{FF2B5EF4-FFF2-40B4-BE49-F238E27FC236}">
                <a16:creationId xmlns:a16="http://schemas.microsoft.com/office/drawing/2014/main" id="{DF138B64-3380-36F4-A5DD-283B09198B4C}"/>
              </a:ext>
              <a:ext uri="{C183D7F6-B498-43B3-948B-1728B52AA6E4}">
                <adec:decorative xmlns:adec="http://schemas.microsoft.com/office/drawing/2017/decorative" val="1"/>
              </a:ext>
            </a:extLst>
          </p:cNvPr>
          <p:cNvGrpSpPr/>
          <p:nvPr/>
        </p:nvGrpSpPr>
        <p:grpSpPr>
          <a:xfrm flipV="1">
            <a:off x="5731587" y="4289820"/>
            <a:ext cx="506142" cy="506138"/>
            <a:chOff x="10087457" y="2194561"/>
            <a:chExt cx="379556" cy="379554"/>
          </a:xfrm>
        </p:grpSpPr>
        <p:sp>
          <p:nvSpPr>
            <p:cNvPr id="4" name="Rectangle 306">
              <a:extLst>
                <a:ext uri="{FF2B5EF4-FFF2-40B4-BE49-F238E27FC236}">
                  <a16:creationId xmlns:a16="http://schemas.microsoft.com/office/drawing/2014/main" id="{0613CB66-FBF5-6664-FE55-089248E5C3B3}"/>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307">
              <a:extLst>
                <a:ext uri="{FF2B5EF4-FFF2-40B4-BE49-F238E27FC236}">
                  <a16:creationId xmlns:a16="http://schemas.microsoft.com/office/drawing/2014/main" id="{A13CF147-E243-A1AE-78A5-C9E61404340D}"/>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308">
              <a:extLst>
                <a:ext uri="{FF2B5EF4-FFF2-40B4-BE49-F238E27FC236}">
                  <a16:creationId xmlns:a16="http://schemas.microsoft.com/office/drawing/2014/main" id="{143CEB60-BB7A-223F-D2BF-98063CD934D7}"/>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309">
              <a:extLst>
                <a:ext uri="{FF2B5EF4-FFF2-40B4-BE49-F238E27FC236}">
                  <a16:creationId xmlns:a16="http://schemas.microsoft.com/office/drawing/2014/main" id="{A2FB7DB1-08B2-C406-BDE6-7C28596AE230}"/>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310">
              <a:extLst>
                <a:ext uri="{FF2B5EF4-FFF2-40B4-BE49-F238E27FC236}">
                  <a16:creationId xmlns:a16="http://schemas.microsoft.com/office/drawing/2014/main" id="{F924BC81-334B-9301-EB05-3ADB9887B68A}"/>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11">
              <a:extLst>
                <a:ext uri="{FF2B5EF4-FFF2-40B4-BE49-F238E27FC236}">
                  <a16:creationId xmlns:a16="http://schemas.microsoft.com/office/drawing/2014/main" id="{0607A790-47EA-9128-8AEF-3C5464B2DB79}"/>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12">
              <a:extLst>
                <a:ext uri="{FF2B5EF4-FFF2-40B4-BE49-F238E27FC236}">
                  <a16:creationId xmlns:a16="http://schemas.microsoft.com/office/drawing/2014/main" id="{A1FE4DC5-C398-0FAC-C0C8-7F3F97FAA17E}"/>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313">
              <a:extLst>
                <a:ext uri="{FF2B5EF4-FFF2-40B4-BE49-F238E27FC236}">
                  <a16:creationId xmlns:a16="http://schemas.microsoft.com/office/drawing/2014/main" id="{E7A38FBC-485C-764F-1059-98D2E171556E}"/>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314">
              <a:extLst>
                <a:ext uri="{FF2B5EF4-FFF2-40B4-BE49-F238E27FC236}">
                  <a16:creationId xmlns:a16="http://schemas.microsoft.com/office/drawing/2014/main" id="{2CD2A770-B820-3E0E-E094-664541AA3179}"/>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speed">
            <a:extLst>
              <a:ext uri="{FF2B5EF4-FFF2-40B4-BE49-F238E27FC236}">
                <a16:creationId xmlns:a16="http://schemas.microsoft.com/office/drawing/2014/main" id="{2FAD7119-E70E-B751-98C9-9B30DC338A45}"/>
              </a:ext>
              <a:ext uri="{C183D7F6-B498-43B3-948B-1728B52AA6E4}">
                <adec:decorative xmlns:adec="http://schemas.microsoft.com/office/drawing/2017/decorative" val="1"/>
              </a:ext>
            </a:extLst>
          </p:cNvPr>
          <p:cNvGrpSpPr/>
          <p:nvPr/>
        </p:nvGrpSpPr>
        <p:grpSpPr>
          <a:xfrm>
            <a:off x="5641863" y="3265522"/>
            <a:ext cx="595866" cy="405696"/>
            <a:chOff x="8106593" y="3934792"/>
            <a:chExt cx="658312" cy="448212"/>
          </a:xfrm>
        </p:grpSpPr>
        <p:sp>
          <p:nvSpPr>
            <p:cNvPr id="44" name="Freeform 5">
              <a:extLst>
                <a:ext uri="{FF2B5EF4-FFF2-40B4-BE49-F238E27FC236}">
                  <a16:creationId xmlns:a16="http://schemas.microsoft.com/office/drawing/2014/main" id="{B7B90129-AD5A-940A-E42D-1114107816CF}"/>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6">
              <a:extLst>
                <a:ext uri="{FF2B5EF4-FFF2-40B4-BE49-F238E27FC236}">
                  <a16:creationId xmlns:a16="http://schemas.microsoft.com/office/drawing/2014/main" id="{90E42C84-559F-62D5-2944-9FAA1815ACBF}"/>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7">
              <a:extLst>
                <a:ext uri="{FF2B5EF4-FFF2-40B4-BE49-F238E27FC236}">
                  <a16:creationId xmlns:a16="http://schemas.microsoft.com/office/drawing/2014/main" id="{3946696B-BE0C-149F-6DC4-CF822FD7F1F0}"/>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7" name="Oval 9">
              <a:extLst>
                <a:ext uri="{FF2B5EF4-FFF2-40B4-BE49-F238E27FC236}">
                  <a16:creationId xmlns:a16="http://schemas.microsoft.com/office/drawing/2014/main" id="{D96FEFE1-0AE1-BE12-1426-33612CE2CC75}"/>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0">
              <a:extLst>
                <a:ext uri="{FF2B5EF4-FFF2-40B4-BE49-F238E27FC236}">
                  <a16:creationId xmlns:a16="http://schemas.microsoft.com/office/drawing/2014/main" id="{9F694A05-A815-DA01-2CE3-7B4D244EF7FB}"/>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11">
              <a:extLst>
                <a:ext uri="{FF2B5EF4-FFF2-40B4-BE49-F238E27FC236}">
                  <a16:creationId xmlns:a16="http://schemas.microsoft.com/office/drawing/2014/main" id="{8E15E285-2D89-15E0-9CBC-C47E0EE26B21}"/>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12">
              <a:extLst>
                <a:ext uri="{FF2B5EF4-FFF2-40B4-BE49-F238E27FC236}">
                  <a16:creationId xmlns:a16="http://schemas.microsoft.com/office/drawing/2014/main" id="{004C8073-E50A-79DB-8411-6BD8B182F656}"/>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13">
              <a:extLst>
                <a:ext uri="{FF2B5EF4-FFF2-40B4-BE49-F238E27FC236}">
                  <a16:creationId xmlns:a16="http://schemas.microsoft.com/office/drawing/2014/main" id="{7D74FA46-C769-4F61-7139-DD0E4B83BF59}"/>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4">
              <a:extLst>
                <a:ext uri="{FF2B5EF4-FFF2-40B4-BE49-F238E27FC236}">
                  <a16:creationId xmlns:a16="http://schemas.microsoft.com/office/drawing/2014/main" id="{B3F2F516-A946-1C36-D1A7-B27672E18C9E}"/>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5">
              <a:extLst>
                <a:ext uri="{FF2B5EF4-FFF2-40B4-BE49-F238E27FC236}">
                  <a16:creationId xmlns:a16="http://schemas.microsoft.com/office/drawing/2014/main" id="{69C2C759-3953-9F36-6642-8E197BE9ADC5}"/>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6">
              <a:extLst>
                <a:ext uri="{FF2B5EF4-FFF2-40B4-BE49-F238E27FC236}">
                  <a16:creationId xmlns:a16="http://schemas.microsoft.com/office/drawing/2014/main" id="{D3E7DEFC-E02A-45B8-CEAB-0EE8573323AF}"/>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equipment monitoring">
            <a:extLst>
              <a:ext uri="{FF2B5EF4-FFF2-40B4-BE49-F238E27FC236}">
                <a16:creationId xmlns:a16="http://schemas.microsoft.com/office/drawing/2014/main" id="{E1CE30E1-DAE2-8436-83E7-609DC480754B}"/>
              </a:ext>
              <a:ext uri="{C183D7F6-B498-43B3-948B-1728B52AA6E4}">
                <adec:decorative xmlns:adec="http://schemas.microsoft.com/office/drawing/2017/decorative" val="1"/>
              </a:ext>
            </a:extLst>
          </p:cNvPr>
          <p:cNvGrpSpPr/>
          <p:nvPr/>
        </p:nvGrpSpPr>
        <p:grpSpPr>
          <a:xfrm>
            <a:off x="5734327" y="2144142"/>
            <a:ext cx="503402" cy="501444"/>
            <a:chOff x="6366922" y="3978815"/>
            <a:chExt cx="351378" cy="350012"/>
          </a:xfrm>
        </p:grpSpPr>
        <p:sp>
          <p:nvSpPr>
            <p:cNvPr id="56" name="Freeform 60">
              <a:extLst>
                <a:ext uri="{FF2B5EF4-FFF2-40B4-BE49-F238E27FC236}">
                  <a16:creationId xmlns:a16="http://schemas.microsoft.com/office/drawing/2014/main" id="{2CC6A775-14EC-6468-7726-DFBE271E2A23}"/>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61">
              <a:extLst>
                <a:ext uri="{FF2B5EF4-FFF2-40B4-BE49-F238E27FC236}">
                  <a16:creationId xmlns:a16="http://schemas.microsoft.com/office/drawing/2014/main" id="{E8DA47CB-C7FE-59FC-3ED6-A1FB92B8D610}"/>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62">
              <a:extLst>
                <a:ext uri="{FF2B5EF4-FFF2-40B4-BE49-F238E27FC236}">
                  <a16:creationId xmlns:a16="http://schemas.microsoft.com/office/drawing/2014/main" id="{F304ED68-2B6E-E022-1FF3-BFF31AA5D112}"/>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63">
              <a:extLst>
                <a:ext uri="{FF2B5EF4-FFF2-40B4-BE49-F238E27FC236}">
                  <a16:creationId xmlns:a16="http://schemas.microsoft.com/office/drawing/2014/main" id="{A8437048-00C0-56CC-217D-BE2CEFCE1244}"/>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
        <p:nvSpPr>
          <p:cNvPr id="72" name="Title 71">
            <a:extLst>
              <a:ext uri="{FF2B5EF4-FFF2-40B4-BE49-F238E27FC236}">
                <a16:creationId xmlns:a16="http://schemas.microsoft.com/office/drawing/2014/main" id="{4AFD4F10-7903-6D08-2399-BDFEF68E2747}"/>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GPT-3 Models</a:t>
            </a:r>
          </a:p>
        </p:txBody>
      </p:sp>
      <p:sp>
        <p:nvSpPr>
          <p:cNvPr id="60" name="Title 16">
            <a:extLst>
              <a:ext uri="{FF2B5EF4-FFF2-40B4-BE49-F238E27FC236}">
                <a16:creationId xmlns:a16="http://schemas.microsoft.com/office/drawing/2014/main" id="{F1B50C6B-A7A5-89A4-5C67-414A5B97A66A}"/>
              </a:ext>
            </a:extLst>
          </p:cNvPr>
          <p:cNvSpPr txBox="1">
            <a:spLocks/>
          </p:cNvSpPr>
          <p:nvPr/>
        </p:nvSpPr>
        <p:spPr>
          <a:xfrm>
            <a:off x="583861" y="2774144"/>
            <a:ext cx="3767837" cy="12926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50E6FF">
                    <a:lumMod val="60000"/>
                    <a:lumOff val="40000"/>
                  </a:srgbClr>
                </a:solidFill>
                <a:effectLst/>
                <a:uLnTx/>
                <a:uFillTx/>
                <a:latin typeface="Segoe UI Semibold"/>
                <a:ea typeface="+mn-ea"/>
                <a:cs typeface="Segoe UI" pitchFamily="34" charset="0"/>
              </a:rPr>
              <a:t>Powerful language models accessible </a:t>
            </a:r>
            <a:br>
              <a:rPr kumimoji="0" lang="en-US" sz="2800" b="0" i="0" u="none" strike="noStrike" kern="1200" cap="none" spc="0" normalizeH="0" baseline="0" noProof="0">
                <a:ln w="3175">
                  <a:noFill/>
                </a:ln>
                <a:solidFill>
                  <a:srgbClr val="50E6FF">
                    <a:lumMod val="60000"/>
                    <a:lumOff val="40000"/>
                  </a:srgbClr>
                </a:solidFill>
                <a:effectLst/>
                <a:uLnTx/>
                <a:uFillTx/>
                <a:latin typeface="Segoe UI Semibold"/>
                <a:ea typeface="+mn-ea"/>
                <a:cs typeface="Segoe UI" pitchFamily="34" charset="0"/>
              </a:rPr>
            </a:br>
            <a:r>
              <a:rPr kumimoji="0" lang="en-US" sz="2800" b="0" i="0" u="none" strike="noStrike" kern="1200" cap="none" spc="0" normalizeH="0" baseline="0" noProof="0">
                <a:ln w="3175">
                  <a:noFill/>
                </a:ln>
                <a:solidFill>
                  <a:srgbClr val="50E6FF">
                    <a:lumMod val="60000"/>
                    <a:lumOff val="40000"/>
                  </a:srgbClr>
                </a:solidFill>
                <a:effectLst/>
                <a:uLnTx/>
                <a:uFillTx/>
                <a:latin typeface="Segoe UI Semibold"/>
                <a:ea typeface="+mn-ea"/>
                <a:cs typeface="Segoe UI" pitchFamily="34" charset="0"/>
              </a:rPr>
              <a:t>to all skill levels</a:t>
            </a:r>
          </a:p>
        </p:txBody>
      </p:sp>
      <p:sp>
        <p:nvSpPr>
          <p:cNvPr id="63" name="Text Placeholder 5">
            <a:extLst>
              <a:ext uri="{FF2B5EF4-FFF2-40B4-BE49-F238E27FC236}">
                <a16:creationId xmlns:a16="http://schemas.microsoft.com/office/drawing/2014/main" id="{51D01B61-AF96-1C70-FFB8-778A14E14317}"/>
              </a:ext>
            </a:extLst>
          </p:cNvPr>
          <p:cNvSpPr txBox="1">
            <a:spLocks/>
          </p:cNvSpPr>
          <p:nvPr/>
        </p:nvSpPr>
        <p:spPr>
          <a:xfrm>
            <a:off x="6496496" y="2087088"/>
            <a:ext cx="5695504"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General purpose text-in/text-out</a:t>
            </a:r>
            <a:br>
              <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interface—flexibility</a:t>
            </a:r>
          </a:p>
        </p:txBody>
      </p:sp>
      <p:sp>
        <p:nvSpPr>
          <p:cNvPr id="61" name="Text Placeholder 5">
            <a:extLst>
              <a:ext uri="{FF2B5EF4-FFF2-40B4-BE49-F238E27FC236}">
                <a16:creationId xmlns:a16="http://schemas.microsoft.com/office/drawing/2014/main" id="{43BA5756-104F-764C-4AA4-5055E2B600B8}"/>
              </a:ext>
            </a:extLst>
          </p:cNvPr>
          <p:cNvSpPr txBox="1">
            <a:spLocks/>
          </p:cNvSpPr>
          <p:nvPr/>
        </p:nvSpPr>
        <p:spPr>
          <a:xfrm>
            <a:off x="6496397" y="3317835"/>
            <a:ext cx="5686872"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Simple UX—validate proof of concepts fast</a:t>
            </a:r>
          </a:p>
        </p:txBody>
      </p:sp>
      <p:sp>
        <p:nvSpPr>
          <p:cNvPr id="62" name="Text Placeholder 5">
            <a:extLst>
              <a:ext uri="{FF2B5EF4-FFF2-40B4-BE49-F238E27FC236}">
                <a16:creationId xmlns:a16="http://schemas.microsoft.com/office/drawing/2014/main" id="{288AC706-7CAE-7046-B786-88157DBD043F}"/>
              </a:ext>
            </a:extLst>
          </p:cNvPr>
          <p:cNvSpPr txBox="1">
            <a:spLocks/>
          </p:cNvSpPr>
          <p:nvPr/>
        </p:nvSpPr>
        <p:spPr>
          <a:xfrm>
            <a:off x="6496496" y="4234100"/>
            <a:ext cx="5695504" cy="615553"/>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Built in ML science intuition for everyone, </a:t>
            </a:r>
            <a:br>
              <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with deeper controls for ML practitioners</a:t>
            </a:r>
          </a:p>
        </p:txBody>
      </p:sp>
    </p:spTree>
    <p:extLst>
      <p:ext uri="{BB962C8B-B14F-4D97-AF65-F5344CB8AC3E}">
        <p14:creationId xmlns:p14="http://schemas.microsoft.com/office/powerpoint/2010/main" val="1114294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nodeType="withEffect">
                                  <p:stCondLst>
                                    <p:cond delay="0"/>
                                  </p:stCondLst>
                                  <p:childTnLst>
                                    <p:animMotion origin="layout" path="M 4.58333E-6 4.44444E-6 L 4.58333E-6 0.01805 " pathEditMode="relative" rAng="0" ptsTypes="AA">
                                      <p:cBhvr>
                                        <p:cTn id="9" dur="500" spd="-100000" fill="hold"/>
                                        <p:tgtEl>
                                          <p:spTgt spid="55"/>
                                        </p:tgtEl>
                                        <p:attrNameLst>
                                          <p:attrName>ppt_x</p:attrName>
                                          <p:attrName>ppt_y</p:attrName>
                                        </p:attrNameLst>
                                      </p:cBhvr>
                                      <p:rCtr x="0" y="903"/>
                                    </p:animMotion>
                                  </p:childTnLst>
                                </p:cTn>
                              </p:par>
                              <p:par>
                                <p:cTn id="10" presetID="10"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42" presetClass="path" presetSubtype="0" decel="100000" fill="hold" grpId="1" nodeType="withEffect">
                                  <p:stCondLst>
                                    <p:cond delay="0"/>
                                  </p:stCondLst>
                                  <p:childTnLst>
                                    <p:animMotion origin="layout" path="M 3.75E-6 -4.07407E-6 L 3.75E-6 0.01806 " pathEditMode="relative" rAng="0" ptsTypes="AA">
                                      <p:cBhvr>
                                        <p:cTn id="14" dur="500" spd="-100000" fill="hold"/>
                                        <p:tgtEl>
                                          <p:spTgt spid="63"/>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42" presetClass="path" presetSubtype="0" decel="100000" fill="hold" grpId="1" nodeType="withEffect">
                                  <p:stCondLst>
                                    <p:cond delay="100"/>
                                  </p:stCondLst>
                                  <p:childTnLst>
                                    <p:animMotion origin="layout" path="M 4.375E-6 0 L 4.375E-6 0.01806 " pathEditMode="relative" rAng="0" ptsTypes="AA">
                                      <p:cBhvr>
                                        <p:cTn id="19" dur="500" spd="-100000" fill="hold"/>
                                        <p:tgtEl>
                                          <p:spTgt spid="61"/>
                                        </p:tgtEl>
                                        <p:attrNameLst>
                                          <p:attrName>ppt_x</p:attrName>
                                          <p:attrName>ppt_y</p:attrName>
                                        </p:attrNameLst>
                                      </p:cBhvr>
                                      <p:rCtr x="0" y="903"/>
                                    </p:animMotion>
                                  </p:childTnLst>
                                </p:cTn>
                              </p:par>
                              <p:par>
                                <p:cTn id="20" presetID="10" presetClass="entr" presetSubtype="0" fill="hold"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nodeType="withEffect">
                                  <p:stCondLst>
                                    <p:cond delay="100"/>
                                  </p:stCondLst>
                                  <p:childTnLst>
                                    <p:animMotion origin="layout" path="M 6.25E-7 2.96296E-6 L 6.25E-7 0.01805 " pathEditMode="relative" rAng="0" ptsTypes="AA">
                                      <p:cBhvr>
                                        <p:cTn id="24" dur="500" spd="-100000" fill="hold"/>
                                        <p:tgtEl>
                                          <p:spTgt spid="43"/>
                                        </p:tgtEl>
                                        <p:attrNameLst>
                                          <p:attrName>ppt_x</p:attrName>
                                          <p:attrName>ppt_y</p:attrName>
                                        </p:attrNameLst>
                                      </p:cBhvr>
                                      <p:rCtr x="0" y="903"/>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4.79167E-6 1.48148E-6 L 4.79167E-6 0.01805 " pathEditMode="relative" rAng="0" ptsTypes="AA">
                                      <p:cBhvr>
                                        <p:cTn id="29" dur="500" spd="-100000" fill="hold"/>
                                        <p:tgtEl>
                                          <p:spTgt spid="3"/>
                                        </p:tgtEl>
                                        <p:attrNameLst>
                                          <p:attrName>ppt_x</p:attrName>
                                          <p:attrName>ppt_y</p:attrName>
                                        </p:attrNameLst>
                                      </p:cBhvr>
                                      <p:rCtr x="0" y="903"/>
                                    </p:animMotion>
                                  </p:childTnLst>
                                </p:cTn>
                              </p:par>
                              <p:par>
                                <p:cTn id="30" presetID="10" presetClass="entr" presetSubtype="0" fill="hold" grpId="0" nodeType="withEffect">
                                  <p:stCondLst>
                                    <p:cond delay="2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42" presetClass="path" presetSubtype="0" decel="100000" fill="hold" grpId="1" nodeType="withEffect">
                                  <p:stCondLst>
                                    <p:cond delay="200"/>
                                  </p:stCondLst>
                                  <p:childTnLst>
                                    <p:animMotion origin="layout" path="M 3.75E-6 1.48148E-6 L 3.75E-6 0.01805 " pathEditMode="relative" rAng="0" ptsTypes="AA">
                                      <p:cBhvr>
                                        <p:cTn id="34" dur="500" spd="-100000" fill="hold"/>
                                        <p:tgtEl>
                                          <p:spTgt spid="62"/>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61" grpId="0"/>
      <p:bldP spid="61" grpId="1"/>
      <p:bldP spid="62" grpId="0"/>
      <p:bldP spid="6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AB5B9D-079E-62F5-9723-754FECEC9923}"/>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GPT-3 Prompt Design</a:t>
            </a:r>
          </a:p>
        </p:txBody>
      </p:sp>
      <p:pic>
        <p:nvPicPr>
          <p:cNvPr id="57" name="Picture 56" descr="a screenshot of a text prompt regarding an email where the instruction to extract the mailing address from the text">
            <a:extLst>
              <a:ext uri="{FF2B5EF4-FFF2-40B4-BE49-F238E27FC236}">
                <a16:creationId xmlns:a16="http://schemas.microsoft.com/office/drawing/2014/main" id="{CBF8266B-E949-43C8-A562-918257B29E7C}"/>
              </a:ext>
            </a:extLst>
          </p:cNvPr>
          <p:cNvPicPr>
            <a:picLocks noChangeAspect="1"/>
          </p:cNvPicPr>
          <p:nvPr/>
        </p:nvPicPr>
        <p:blipFill rotWithShape="1">
          <a:blip r:embed="rId3"/>
          <a:srcRect t="25699"/>
          <a:stretch/>
        </p:blipFill>
        <p:spPr>
          <a:xfrm>
            <a:off x="588263" y="1405817"/>
            <a:ext cx="11018520" cy="3667926"/>
          </a:xfrm>
          <a:prstGeom prst="rect">
            <a:avLst/>
          </a:prstGeom>
        </p:spPr>
      </p:pic>
      <p:sp>
        <p:nvSpPr>
          <p:cNvPr id="59" name="Rectangle: Rounded Corners 58">
            <a:extLst>
              <a:ext uri="{FF2B5EF4-FFF2-40B4-BE49-F238E27FC236}">
                <a16:creationId xmlns:a16="http://schemas.microsoft.com/office/drawing/2014/main" id="{389D1C67-00A5-47AF-B10B-38C9BCC49F02}"/>
              </a:ext>
              <a:ext uri="{C183D7F6-B498-43B3-948B-1728B52AA6E4}">
                <adec:decorative xmlns:adec="http://schemas.microsoft.com/office/drawing/2017/decorative" val="1"/>
              </a:ext>
            </a:extLst>
          </p:cNvPr>
          <p:cNvSpPr/>
          <p:nvPr/>
        </p:nvSpPr>
        <p:spPr bwMode="auto">
          <a:xfrm>
            <a:off x="860156" y="1802086"/>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11BABAC3-A30B-4B22-BFA6-60B4B4BC166C}"/>
              </a:ext>
              <a:ext uri="{C183D7F6-B498-43B3-948B-1728B52AA6E4}">
                <adec:decorative xmlns:adec="http://schemas.microsoft.com/office/drawing/2017/decorative" val="1"/>
              </a:ext>
            </a:extLst>
          </p:cNvPr>
          <p:cNvSpPr/>
          <p:nvPr/>
        </p:nvSpPr>
        <p:spPr bwMode="auto">
          <a:xfrm>
            <a:off x="781442" y="1719590"/>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0B0FBD1C-22F2-4F85-9536-F03747A2E1A9}"/>
              </a:ext>
              <a:ext uri="{C183D7F6-B498-43B3-948B-1728B52AA6E4}">
                <adec:decorative xmlns:adec="http://schemas.microsoft.com/office/drawing/2017/decorative" val="1"/>
              </a:ext>
            </a:extLst>
          </p:cNvPr>
          <p:cNvSpPr/>
          <p:nvPr/>
        </p:nvSpPr>
        <p:spPr bwMode="auto">
          <a:xfrm>
            <a:off x="860156" y="4537075"/>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DEAA099-BB14-40EF-B6CA-CA8A08AE4E4B}"/>
              </a:ext>
              <a:ext uri="{C183D7F6-B498-43B3-948B-1728B52AA6E4}">
                <adec:decorative xmlns:adec="http://schemas.microsoft.com/office/drawing/2017/decorative" val="1"/>
              </a:ext>
            </a:extLst>
          </p:cNvPr>
          <p:cNvSpPr/>
          <p:nvPr/>
        </p:nvSpPr>
        <p:spPr bwMode="auto">
          <a:xfrm>
            <a:off x="889339" y="4572322"/>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3309CB6-5FB8-413A-B580-A43A70C210D5}"/>
              </a:ext>
            </a:extLst>
          </p:cNvPr>
          <p:cNvSpPr txBox="1"/>
          <p:nvPr/>
        </p:nvSpPr>
        <p:spPr>
          <a:xfrm>
            <a:off x="588263" y="5399941"/>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Prompt—</a:t>
            </a:r>
            <a:r>
              <a:rPr kumimoji="0" lang="en-US" sz="1800" b="0" i="0" u="none" strike="noStrike" kern="0" cap="none" spc="0" normalizeH="0" baseline="0" noProof="0">
                <a:ln>
                  <a:noFill/>
                </a:ln>
                <a:solidFill>
                  <a:srgbClr val="FFFFFF"/>
                </a:solidFill>
                <a:effectLst/>
                <a:uLnTx/>
                <a:uFillTx/>
                <a:latin typeface="Segoe UI"/>
                <a:ea typeface="+mn-ea"/>
                <a:cs typeface="+mn-cs"/>
              </a:rPr>
              <a:t>Text input that provides some context to the engine on what is expecting.</a:t>
            </a:r>
          </a:p>
        </p:txBody>
      </p:sp>
      <p:sp>
        <p:nvSpPr>
          <p:cNvPr id="65" name="TextBox 64">
            <a:extLst>
              <a:ext uri="{FF2B5EF4-FFF2-40B4-BE49-F238E27FC236}">
                <a16:creationId xmlns:a16="http://schemas.microsoft.com/office/drawing/2014/main" id="{317CA6A7-8CF9-4518-9D67-641BFBC2F8F2}"/>
              </a:ext>
            </a:extLst>
          </p:cNvPr>
          <p:cNvSpPr txBox="1"/>
          <p:nvPr/>
        </p:nvSpPr>
        <p:spPr>
          <a:xfrm>
            <a:off x="6096000" y="5369082"/>
            <a:ext cx="310744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Completion—</a:t>
            </a:r>
            <a:r>
              <a:rPr kumimoji="0" lang="en-US" sz="1800" b="0" i="0" u="none" strike="noStrike" kern="0" cap="none" spc="0" normalizeH="0" baseline="0" noProof="0">
                <a:ln>
                  <a:noFill/>
                </a:ln>
                <a:solidFill>
                  <a:srgbClr val="FFFFFF"/>
                </a:solidFill>
                <a:effectLst/>
                <a:uLnTx/>
                <a:uFillTx/>
                <a:latin typeface="Segoe UI"/>
                <a:ea typeface="+mn-ea"/>
                <a:cs typeface="+mn-cs"/>
              </a:rPr>
              <a:t>Output that GPT-3 generates based on the prompt. </a:t>
            </a:r>
          </a:p>
        </p:txBody>
      </p:sp>
      <p:cxnSp>
        <p:nvCxnSpPr>
          <p:cNvPr id="12" name="Connector: Elbow 11">
            <a:extLst>
              <a:ext uri="{FF2B5EF4-FFF2-40B4-BE49-F238E27FC236}">
                <a16:creationId xmlns:a16="http://schemas.microsoft.com/office/drawing/2014/main" id="{FA195616-D3E0-229F-9045-A9A1BB02EE29}"/>
              </a:ext>
              <a:ext uri="{C183D7F6-B498-43B3-948B-1728B52AA6E4}">
                <adec:decorative xmlns:adec="http://schemas.microsoft.com/office/drawing/2017/decorative" val="1"/>
              </a:ext>
            </a:extLst>
          </p:cNvPr>
          <p:cNvCxnSpPr>
            <a:cxnSpLocks/>
            <a:endCxn id="57" idx="1"/>
          </p:cNvCxnSpPr>
          <p:nvPr/>
        </p:nvCxnSpPr>
        <p:spPr>
          <a:xfrm rot="10800000">
            <a:off x="588263" y="3239781"/>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8FF3183-BD56-3EF7-D751-1871A0F3724B}"/>
              </a:ext>
              <a:ext uri="{C183D7F6-B498-43B3-948B-1728B52AA6E4}">
                <adec:decorative xmlns:adec="http://schemas.microsoft.com/office/drawing/2017/decorative" val="1"/>
              </a:ext>
            </a:extLst>
          </p:cNvPr>
          <p:cNvCxnSpPr>
            <a:cxnSpLocks/>
            <a:endCxn id="61" idx="3"/>
          </p:cNvCxnSpPr>
          <p:nvPr/>
        </p:nvCxnSpPr>
        <p:spPr>
          <a:xfrm rot="10800000">
            <a:off x="4220432" y="4663424"/>
            <a:ext cx="1875569" cy="1399668"/>
          </a:xfrm>
          <a:prstGeom prst="bentConnector3">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DF5E73-BF6E-CCD3-ED64-CF10FA5D5C38}"/>
              </a:ext>
            </a:extLst>
          </p:cNvPr>
          <p:cNvSpPr txBox="1"/>
          <p:nvPr/>
        </p:nvSpPr>
        <p:spPr>
          <a:xfrm>
            <a:off x="1514314" y="5396524"/>
            <a:ext cx="1547761" cy="923330"/>
          </a:xfrm>
          <a:prstGeom prst="rect">
            <a:avLst/>
          </a:prstGeom>
          <a:noFill/>
        </p:spPr>
        <p:txBody>
          <a:bodyPr wrap="square" anchor="ctr">
            <a:norm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some context </a:t>
            </a:r>
          </a:p>
        </p:txBody>
      </p:sp>
    </p:spTree>
    <p:extLst>
      <p:ext uri="{BB962C8B-B14F-4D97-AF65-F5344CB8AC3E}">
        <p14:creationId xmlns:p14="http://schemas.microsoft.com/office/powerpoint/2010/main" val="1018895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1000"/>
                                        <p:tgtEl>
                                          <p:spTgt spid="6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3" presetClass="emph" presetSubtype="2" fill="hold" grpId="1" nodeType="withEffect">
                                  <p:stCondLst>
                                    <p:cond delay="500"/>
                                  </p:stCondLst>
                                  <p:childTnLst>
                                    <p:animClr clrSpc="rgb" dir="cw">
                                      <p:cBhvr override="childStyle">
                                        <p:cTn id="21" dur="1000" fill="hold"/>
                                        <p:tgtEl>
                                          <p:spTgt spid="16"/>
                                        </p:tgtEl>
                                        <p:attrNameLst>
                                          <p:attrName>style.color</p:attrName>
                                        </p:attrNameLst>
                                      </p:cBhvr>
                                      <p:to>
                                        <a:schemeClr val="accent2"/>
                                      </p:to>
                                    </p:animClr>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heel(1)">
                                      <p:cBhvr>
                                        <p:cTn id="25" dur="75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62"/>
                                        </p:tgtEl>
                                      </p:cBhvr>
                                    </p:animEffect>
                                    <p:set>
                                      <p:cBhvr>
                                        <p:cTn id="30" dur="1" fill="hold">
                                          <p:stCondLst>
                                            <p:cond delay="499"/>
                                          </p:stCondLst>
                                        </p:cTn>
                                        <p:tgtEl>
                                          <p:spTgt spid="62"/>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up)">
                                      <p:cBhvr>
                                        <p:cTn id="34" dur="500"/>
                                        <p:tgtEl>
                                          <p:spTgt spid="65"/>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heel(1)">
                                      <p:cBhvr>
                                        <p:cTn id="42"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p:bldP spid="65" grpId="0"/>
      <p:bldP spid="16" grpId="0"/>
      <p:bldP spid="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303106-FFF2-1A30-1FD0-728E8F8285DF}"/>
              </a:ext>
            </a:extLst>
          </p:cNvPr>
          <p:cNvSpPr>
            <a:spLocks noGrp="1"/>
          </p:cNvSpPr>
          <p:nvPr>
            <p:ph type="title"/>
          </p:nvPr>
        </p:nvSpPr>
        <p:spPr>
          <a:xfrm>
            <a:off x="588263" y="457200"/>
            <a:ext cx="11018520" cy="492443"/>
          </a:xfrm>
        </p:spPr>
        <p:txBody>
          <a:bodyPr/>
          <a:lstStyle/>
          <a:p>
            <a:r>
              <a:rPr lang="en-US" sz="3200"/>
              <a:t>Azure </a:t>
            </a:r>
            <a:r>
              <a:rPr lang="en-US" sz="3200" err="1"/>
              <a:t>OpenAI</a:t>
            </a:r>
            <a:r>
              <a:rPr lang="en-US" sz="3200"/>
              <a:t> </a:t>
            </a:r>
            <a:r>
              <a:rPr lang="en-US" sz="3200">
                <a:solidFill>
                  <a:schemeClr val="accent1"/>
                </a:solidFill>
              </a:rPr>
              <a:t>|</a:t>
            </a:r>
            <a:r>
              <a:rPr lang="en-US" sz="3200"/>
              <a:t> GPT-3 Ideate, Experiment and Fine-Tune</a:t>
            </a:r>
          </a:p>
        </p:txBody>
      </p:sp>
      <p:sp>
        <p:nvSpPr>
          <p:cNvPr id="2" name="Text Placeholder 19">
            <a:extLst>
              <a:ext uri="{FF2B5EF4-FFF2-40B4-BE49-F238E27FC236}">
                <a16:creationId xmlns:a16="http://schemas.microsoft.com/office/drawing/2014/main" id="{B8FEA17B-7E4D-E952-E389-D0298A357384}"/>
              </a:ext>
            </a:extLst>
          </p:cNvPr>
          <p:cNvSpPr txBox="1">
            <a:spLocks/>
          </p:cNvSpPr>
          <p:nvPr/>
        </p:nvSpPr>
        <p:spPr>
          <a:xfrm>
            <a:off x="604295" y="1429529"/>
            <a:ext cx="2837408" cy="830997"/>
          </a:xfrm>
          <a:prstGeom prst="rect">
            <a:avLst/>
          </a:prstGeom>
        </p:spPr>
        <p:txBody>
          <a:bodyPr vert="horz" wrap="square" lIns="9144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Iterate on ideas with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a general-purpose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text-in/text-out interface </a:t>
            </a:r>
          </a:p>
        </p:txBody>
      </p:sp>
      <p:grpSp>
        <p:nvGrpSpPr>
          <p:cNvPr id="3" name="Group 2">
            <a:extLst>
              <a:ext uri="{FF2B5EF4-FFF2-40B4-BE49-F238E27FC236}">
                <a16:creationId xmlns:a16="http://schemas.microsoft.com/office/drawing/2014/main" id="{BA731CA0-8610-7DFB-15E0-634E5169B6B3}"/>
              </a:ext>
              <a:ext uri="{C183D7F6-B498-43B3-948B-1728B52AA6E4}">
                <adec:decorative xmlns:adec="http://schemas.microsoft.com/office/drawing/2017/decorative" val="1"/>
              </a:ext>
            </a:extLst>
          </p:cNvPr>
          <p:cNvGrpSpPr/>
          <p:nvPr/>
        </p:nvGrpSpPr>
        <p:grpSpPr>
          <a:xfrm>
            <a:off x="588963" y="2333556"/>
            <a:ext cx="2837409" cy="3592896"/>
            <a:chOff x="588963" y="1821415"/>
            <a:chExt cx="2837409" cy="3592896"/>
          </a:xfrm>
        </p:grpSpPr>
        <p:sp>
          <p:nvSpPr>
            <p:cNvPr id="4" name="TextBox 3">
              <a:extLst>
                <a:ext uri="{FF2B5EF4-FFF2-40B4-BE49-F238E27FC236}">
                  <a16:creationId xmlns:a16="http://schemas.microsoft.com/office/drawing/2014/main" id="{053DA47F-F916-135B-18E3-EA22A5F3C07F}"/>
                </a:ext>
              </a:extLst>
            </p:cNvPr>
            <p:cNvSpPr txBox="1"/>
            <p:nvPr/>
          </p:nvSpPr>
          <p:spPr>
            <a:xfrm>
              <a:off x="588963" y="1821415"/>
              <a:ext cx="2508133"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a:t>
              </a:r>
            </a:p>
          </p:txBody>
        </p:sp>
        <p:sp>
          <p:nvSpPr>
            <p:cNvPr id="6" name="TextBox 5">
              <a:extLst>
                <a:ext uri="{FF2B5EF4-FFF2-40B4-BE49-F238E27FC236}">
                  <a16:creationId xmlns:a16="http://schemas.microsoft.com/office/drawing/2014/main" id="{3B373470-7D0D-5A0C-673D-5A749661A761}"/>
                </a:ext>
              </a:extLst>
            </p:cNvPr>
            <p:cNvSpPr txBox="1"/>
            <p:nvPr/>
          </p:nvSpPr>
          <p:spPr>
            <a:xfrm>
              <a:off x="588963" y="2170811"/>
              <a:ext cx="2837408" cy="1722459"/>
            </a:xfrm>
            <a:prstGeom prst="rect">
              <a:avLst/>
            </a:prstGeom>
            <a:solidFill>
              <a:schemeClr val="bg1">
                <a:lumMod val="95000"/>
                <a:lumOff val="5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Summarize game commentary</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into highlights: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a:ea typeface="+mn-ea"/>
                <a:cs typeface="+mn-cs"/>
              </a:endParaRP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a:ea typeface="+mn-ea"/>
                  <a:cs typeface="+mn-cs"/>
                </a:rPr>
                <a:t>Shey Peddy is applying ball pressure at the top against Sabrina Ionescu. At 7:48 remaining in the quarter; Peddy </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What are the main highlights of the game so far?</a:t>
              </a:r>
            </a:p>
          </p:txBody>
        </p:sp>
        <p:grpSp>
          <p:nvGrpSpPr>
            <p:cNvPr id="7" name="Group 6">
              <a:extLst>
                <a:ext uri="{FF2B5EF4-FFF2-40B4-BE49-F238E27FC236}">
                  <a16:creationId xmlns:a16="http://schemas.microsoft.com/office/drawing/2014/main" id="{F15BAEC4-A292-44A8-E3B5-58FD11219080}"/>
                </a:ext>
              </a:extLst>
            </p:cNvPr>
            <p:cNvGrpSpPr/>
            <p:nvPr/>
          </p:nvGrpSpPr>
          <p:grpSpPr>
            <a:xfrm>
              <a:off x="588963" y="4405909"/>
              <a:ext cx="2837408" cy="1008402"/>
              <a:chOff x="588963" y="4405909"/>
              <a:chExt cx="2837408" cy="1008402"/>
            </a:xfrm>
          </p:grpSpPr>
          <p:sp>
            <p:nvSpPr>
              <p:cNvPr id="9" name="TextBox 8">
                <a:extLst>
                  <a:ext uri="{FF2B5EF4-FFF2-40B4-BE49-F238E27FC236}">
                    <a16:creationId xmlns:a16="http://schemas.microsoft.com/office/drawing/2014/main" id="{B861C15C-B686-5D46-5592-11B45690FA24}"/>
                  </a:ext>
                </a:extLst>
              </p:cNvPr>
              <p:cNvSpPr txBox="1"/>
              <p:nvPr/>
            </p:nvSpPr>
            <p:spPr>
              <a:xfrm>
                <a:off x="588963" y="4405909"/>
                <a:ext cx="1865639" cy="338554"/>
              </a:xfrm>
              <a:prstGeom prst="rect">
                <a:avLst/>
              </a:prstGeom>
              <a:noFill/>
            </p:spPr>
            <p:txBody>
              <a:bodyPr wrap="square" rtlCol="0">
                <a:spAutoFit/>
              </a:bodyPr>
              <a:lstStyle>
                <a:defPPr>
                  <a:defRPr lang="en-US"/>
                </a:defPPr>
                <a:lvl1pPr>
                  <a:defRPr sz="1600">
                    <a:gradFill>
                      <a:gsLst>
                        <a:gs pos="0">
                          <a:schemeClr val="accent1"/>
                        </a:gs>
                        <a:gs pos="100000">
                          <a:schemeClr val="accent1"/>
                        </a:gs>
                      </a:gsLst>
                      <a:lin ang="5400000" scaled="1"/>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Sample response </a:t>
                </a:r>
              </a:p>
            </p:txBody>
          </p:sp>
          <p:sp>
            <p:nvSpPr>
              <p:cNvPr id="10" name="TextBox 9">
                <a:extLst>
                  <a:ext uri="{FF2B5EF4-FFF2-40B4-BE49-F238E27FC236}">
                    <a16:creationId xmlns:a16="http://schemas.microsoft.com/office/drawing/2014/main" id="{9D7F01C5-6731-7156-9CDD-5A7E4A5C94BE}"/>
                  </a:ext>
                </a:extLst>
              </p:cNvPr>
              <p:cNvSpPr txBox="1"/>
              <p:nvPr/>
            </p:nvSpPr>
            <p:spPr>
              <a:xfrm>
                <a:off x="588963" y="4743678"/>
                <a:ext cx="2837408" cy="670633"/>
              </a:xfrm>
              <a:prstGeom prst="rect">
                <a:avLst/>
              </a:prstGeom>
              <a:solidFill>
                <a:schemeClr val="bg1">
                  <a:lumMod val="95000"/>
                  <a:lumOff val="5000"/>
                </a:schemeClr>
              </a:solidFill>
            </p:spPr>
            <p:txBody>
              <a:bodyPr wrap="square" rtlCol="0">
                <a:spAutoFit/>
              </a:bodyPr>
              <a:lstStyle>
                <a:defPPr>
                  <a:defRPr lang="en-US"/>
                </a:defPPr>
                <a:lvl1pPr>
                  <a:defRPr b="0" i="0">
                    <a:solidFill>
                      <a:schemeClr val="tx2">
                        <a:lumMod val="75000"/>
                      </a:schemeClr>
                    </a:solidFill>
                    <a:effectLst/>
                    <a:latin typeface="ColfaxAI"/>
                  </a:defRPr>
                </a:lvl1p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The game has been close with Phoenix leading New York 7-5. Shey Peddy has been key for Phoenix.</a:t>
                </a:r>
              </a:p>
            </p:txBody>
          </p:sp>
        </p:grpSp>
        <p:sp>
          <p:nvSpPr>
            <p:cNvPr id="8" name="Rectangle 7">
              <a:extLst>
                <a:ext uri="{FF2B5EF4-FFF2-40B4-BE49-F238E27FC236}">
                  <a16:creationId xmlns:a16="http://schemas.microsoft.com/office/drawing/2014/main" id="{0FBC2381-F296-D0B9-20E1-F878102858AB}"/>
                </a:ext>
              </a:extLst>
            </p:cNvPr>
            <p:cNvSpPr/>
            <p:nvPr/>
          </p:nvSpPr>
          <p:spPr>
            <a:xfrm>
              <a:off x="588963" y="2708875"/>
              <a:ext cx="2837409" cy="646331"/>
            </a:xfrm>
            <a:prstGeom prst="rect">
              <a:avLst/>
            </a:prstGeom>
            <a:gradFill flip="none" rotWithShape="1">
              <a:gsLst>
                <a:gs pos="0">
                  <a:schemeClr val="bg1">
                    <a:lumMod val="95000"/>
                    <a:lumOff val="5000"/>
                    <a:alpha val="0"/>
                  </a:schemeClr>
                </a:gs>
                <a:gs pos="74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grpSp>
      <p:grpSp>
        <p:nvGrpSpPr>
          <p:cNvPr id="11" name="Group 10">
            <a:extLst>
              <a:ext uri="{FF2B5EF4-FFF2-40B4-BE49-F238E27FC236}">
                <a16:creationId xmlns:a16="http://schemas.microsoft.com/office/drawing/2014/main" id="{609D7229-CA23-9B3B-33AB-23C778579FC8}"/>
              </a:ext>
              <a:ext uri="{C183D7F6-B498-43B3-948B-1728B52AA6E4}">
                <adec:decorative xmlns:adec="http://schemas.microsoft.com/office/drawing/2017/decorative" val="1"/>
              </a:ext>
            </a:extLst>
          </p:cNvPr>
          <p:cNvGrpSpPr/>
          <p:nvPr/>
        </p:nvGrpSpPr>
        <p:grpSpPr>
          <a:xfrm>
            <a:off x="4443873" y="2333556"/>
            <a:ext cx="3287159" cy="3788904"/>
            <a:chOff x="4443873" y="1825918"/>
            <a:chExt cx="3287159" cy="3788904"/>
          </a:xfrm>
        </p:grpSpPr>
        <p:sp>
          <p:nvSpPr>
            <p:cNvPr id="12" name="TextBox 11">
              <a:extLst>
                <a:ext uri="{FF2B5EF4-FFF2-40B4-BE49-F238E27FC236}">
                  <a16:creationId xmlns:a16="http://schemas.microsoft.com/office/drawing/2014/main" id="{EBD1CBCC-89F4-AA79-A8F8-1AC2FD9192B7}"/>
                </a:ext>
              </a:extLst>
            </p:cNvPr>
            <p:cNvSpPr txBox="1"/>
            <p:nvPr/>
          </p:nvSpPr>
          <p:spPr>
            <a:xfrm>
              <a:off x="4443874" y="1825918"/>
              <a:ext cx="2508133" cy="338554"/>
            </a:xfrm>
            <a:prstGeom prst="rect">
              <a:avLst/>
            </a:prstGeom>
            <a:noFill/>
          </p:spPr>
          <p:txBody>
            <a:bodyPr wrap="square" rtlCol="0">
              <a:spAutoFit/>
            </a:bodyPr>
            <a:lstStyle>
              <a:defPPr>
                <a:defRPr lang="en-US"/>
              </a:defPPr>
              <a:lvl1pPr>
                <a:defRPr sz="1400">
                  <a:solidFill>
                    <a:schemeClr val="accent4"/>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a:t>
              </a:r>
            </a:p>
          </p:txBody>
        </p:sp>
        <p:sp>
          <p:nvSpPr>
            <p:cNvPr id="13" name="TextBox 12">
              <a:extLst>
                <a:ext uri="{FF2B5EF4-FFF2-40B4-BE49-F238E27FC236}">
                  <a16:creationId xmlns:a16="http://schemas.microsoft.com/office/drawing/2014/main" id="{E6968273-E8D1-7F7E-E787-5A6911AFC374}"/>
                </a:ext>
              </a:extLst>
            </p:cNvPr>
            <p:cNvSpPr txBox="1"/>
            <p:nvPr/>
          </p:nvSpPr>
          <p:spPr>
            <a:xfrm>
              <a:off x="4443874" y="2170811"/>
              <a:ext cx="2837408" cy="2170081"/>
            </a:xfrm>
            <a:prstGeom prst="rect">
              <a:avLst/>
            </a:prstGeom>
            <a:solidFill>
              <a:schemeClr val="bg1">
                <a:lumMod val="95000"/>
                <a:lumOff val="5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Turn game commentary into highlights: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Commentary: What a pickup she has</a:t>
              </a:r>
            </a:p>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Main highlights: New York has </a:t>
              </a:r>
              <a:r>
                <a:rPr kumimoji="0" lang="en-US" sz="1200" b="0" i="0" u="none" strike="noStrike" kern="1200" cap="none" spc="0" normalizeH="0" baseline="0" noProof="0" err="1">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domina</a:t>
              </a: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Commentary: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1. Turner is so important defensively to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2. Griner pulled way out, Hartley with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3. At 1:54 remaining in the quarter, Pho</a:t>
              </a:r>
            </a:p>
          </p:txBody>
        </p:sp>
        <p:sp>
          <p:nvSpPr>
            <p:cNvPr id="14" name="Rectangle 13">
              <a:extLst>
                <a:ext uri="{FF2B5EF4-FFF2-40B4-BE49-F238E27FC236}">
                  <a16:creationId xmlns:a16="http://schemas.microsoft.com/office/drawing/2014/main" id="{650C4B54-EF50-23A7-4F84-8BEDE626FCF2}"/>
                </a:ext>
              </a:extLst>
            </p:cNvPr>
            <p:cNvSpPr/>
            <p:nvPr/>
          </p:nvSpPr>
          <p:spPr>
            <a:xfrm>
              <a:off x="4443874" y="3625035"/>
              <a:ext cx="2837409" cy="646331"/>
            </a:xfrm>
            <a:prstGeom prst="rect">
              <a:avLst/>
            </a:prstGeom>
            <a:gradFill flip="none" rotWithShape="1">
              <a:gsLst>
                <a:gs pos="0">
                  <a:schemeClr val="bg1">
                    <a:lumMod val="95000"/>
                    <a:lumOff val="5000"/>
                    <a:alpha val="0"/>
                  </a:schemeClr>
                </a:gs>
                <a:gs pos="76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15" name="TextBox 14">
              <a:extLst>
                <a:ext uri="{FF2B5EF4-FFF2-40B4-BE49-F238E27FC236}">
                  <a16:creationId xmlns:a16="http://schemas.microsoft.com/office/drawing/2014/main" id="{C7565DFE-327F-4825-0D6E-295C65EFE355}"/>
                </a:ext>
              </a:extLst>
            </p:cNvPr>
            <p:cNvSpPr txBox="1"/>
            <p:nvPr/>
          </p:nvSpPr>
          <p:spPr>
            <a:xfrm rot="16200000">
              <a:off x="7207330" y="2733221"/>
              <a:ext cx="785793"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Examples</a:t>
              </a:r>
            </a:p>
          </p:txBody>
        </p:sp>
        <p:sp>
          <p:nvSpPr>
            <p:cNvPr id="16" name="Right Brace 15">
              <a:extLst>
                <a:ext uri="{FF2B5EF4-FFF2-40B4-BE49-F238E27FC236}">
                  <a16:creationId xmlns:a16="http://schemas.microsoft.com/office/drawing/2014/main" id="{C57EEEE4-A3AE-5A67-E659-9E099AFDBA18}"/>
                </a:ext>
              </a:extLst>
            </p:cNvPr>
            <p:cNvSpPr/>
            <p:nvPr/>
          </p:nvSpPr>
          <p:spPr>
            <a:xfrm>
              <a:off x="7281282" y="3625035"/>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BE9D2B67-0352-B75B-B281-72ACA22A3DBC}"/>
                </a:ext>
              </a:extLst>
            </p:cNvPr>
            <p:cNvSpPr/>
            <p:nvPr/>
          </p:nvSpPr>
          <p:spPr>
            <a:xfrm>
              <a:off x="4443874" y="2540861"/>
              <a:ext cx="2837409" cy="646331"/>
            </a:xfrm>
            <a:prstGeom prst="rect">
              <a:avLst/>
            </a:prstGeom>
            <a:gradFill flip="none" rotWithShape="1">
              <a:gsLst>
                <a:gs pos="0">
                  <a:schemeClr val="bg1">
                    <a:lumMod val="95000"/>
                    <a:lumOff val="5000"/>
                    <a:alpha val="0"/>
                  </a:schemeClr>
                </a:gs>
                <a:gs pos="75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18" name="Right Brace 17">
              <a:extLst>
                <a:ext uri="{FF2B5EF4-FFF2-40B4-BE49-F238E27FC236}">
                  <a16:creationId xmlns:a16="http://schemas.microsoft.com/office/drawing/2014/main" id="{BC7DA511-8738-E170-B2F0-AA71081A30A9}"/>
                </a:ext>
              </a:extLst>
            </p:cNvPr>
            <p:cNvSpPr/>
            <p:nvPr/>
          </p:nvSpPr>
          <p:spPr>
            <a:xfrm>
              <a:off x="7281282" y="2540861"/>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46442F83-4B20-F0C4-A73D-65776CD459AE}"/>
                </a:ext>
              </a:extLst>
            </p:cNvPr>
            <p:cNvSpPr txBox="1"/>
            <p:nvPr/>
          </p:nvSpPr>
          <p:spPr>
            <a:xfrm rot="16200000">
              <a:off x="7306716" y="3817395"/>
              <a:ext cx="587020"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Inputs</a:t>
              </a:r>
            </a:p>
          </p:txBody>
        </p:sp>
        <p:grpSp>
          <p:nvGrpSpPr>
            <p:cNvPr id="20" name="Group 19">
              <a:extLst>
                <a:ext uri="{FF2B5EF4-FFF2-40B4-BE49-F238E27FC236}">
                  <a16:creationId xmlns:a16="http://schemas.microsoft.com/office/drawing/2014/main" id="{6372A7CB-F840-8194-A112-BF49EA193F0C}"/>
                </a:ext>
              </a:extLst>
            </p:cNvPr>
            <p:cNvGrpSpPr/>
            <p:nvPr/>
          </p:nvGrpSpPr>
          <p:grpSpPr>
            <a:xfrm>
              <a:off x="4443873" y="4405909"/>
              <a:ext cx="3287159" cy="1208913"/>
              <a:chOff x="4443873" y="4405909"/>
              <a:chExt cx="3287159" cy="1208913"/>
            </a:xfrm>
          </p:grpSpPr>
          <p:sp>
            <p:nvSpPr>
              <p:cNvPr id="21" name="TextBox 20">
                <a:extLst>
                  <a:ext uri="{FF2B5EF4-FFF2-40B4-BE49-F238E27FC236}">
                    <a16:creationId xmlns:a16="http://schemas.microsoft.com/office/drawing/2014/main" id="{C091464E-34CB-715A-4188-B2C17AD4BCDF}"/>
                  </a:ext>
                </a:extLst>
              </p:cNvPr>
              <p:cNvSpPr txBox="1"/>
              <p:nvPr/>
            </p:nvSpPr>
            <p:spPr>
              <a:xfrm>
                <a:off x="4445462" y="4405909"/>
                <a:ext cx="1865639" cy="33855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mn-cs"/>
                  </a:rPr>
                  <a:t>Sample response </a:t>
                </a:r>
              </a:p>
            </p:txBody>
          </p:sp>
          <p:sp>
            <p:nvSpPr>
              <p:cNvPr id="22" name="TextBox 21">
                <a:extLst>
                  <a:ext uri="{FF2B5EF4-FFF2-40B4-BE49-F238E27FC236}">
                    <a16:creationId xmlns:a16="http://schemas.microsoft.com/office/drawing/2014/main" id="{FF80E7D1-2ABC-F793-B2D6-20DB21F1CDCB}"/>
                  </a:ext>
                </a:extLst>
              </p:cNvPr>
              <p:cNvSpPr txBox="1"/>
              <p:nvPr/>
            </p:nvSpPr>
            <p:spPr>
              <a:xfrm>
                <a:off x="4443874" y="4743678"/>
                <a:ext cx="2837408" cy="868251"/>
              </a:xfrm>
              <a:prstGeom prst="rect">
                <a:avLst/>
              </a:prstGeom>
              <a:solidFill>
                <a:schemeClr val="bg1">
                  <a:lumMod val="95000"/>
                  <a:lumOff val="5000"/>
                </a:schemeClr>
              </a:solidFill>
            </p:spPr>
            <p:txBody>
              <a:bodyPr wrap="square" rtlCol="0">
                <a:spAutoFit/>
              </a:bodyPr>
              <a:lstStyle>
                <a:defPPr>
                  <a:defRPr lang="en-US"/>
                </a:defPPr>
                <a:lvl1pPr>
                  <a:defRPr b="0" i="0">
                    <a:solidFill>
                      <a:schemeClr val="tx2">
                        <a:lumMod val="75000"/>
                      </a:schemeClr>
                    </a:solidFill>
                    <a:effectLst/>
                    <a:latin typeface="ColfaxAI"/>
                  </a:defRPr>
                </a:lvl1p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Main highlights:</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1. New York has had a strong run in the  </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2. Phoenix leading by 1 point, 24-23</a:t>
                </a:r>
                <a:b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0">
                          <a:srgbClr val="FFFFFF"/>
                        </a:gs>
                        <a:gs pos="94000">
                          <a:srgbClr val="FFFFFF"/>
                        </a:gs>
                      </a:gsLst>
                      <a:lin ang="0" scaled="1"/>
                    </a:gradFill>
                    <a:effectLst/>
                    <a:uLnTx/>
                    <a:uFillTx/>
                    <a:latin typeface="Segoe UI" panose="020B0502040204020203" pitchFamily="34" charset="0"/>
                    <a:ea typeface="+mn-ea"/>
                    <a:cs typeface="Segoe UI" panose="020B0502040204020203" pitchFamily="34" charset="0"/>
                  </a:rPr>
                  <a:t>3. New York Liberty's comeback has be</a:t>
                </a:r>
              </a:p>
            </p:txBody>
          </p:sp>
          <p:sp>
            <p:nvSpPr>
              <p:cNvPr id="23" name="Rectangle 22">
                <a:extLst>
                  <a:ext uri="{FF2B5EF4-FFF2-40B4-BE49-F238E27FC236}">
                    <a16:creationId xmlns:a16="http://schemas.microsoft.com/office/drawing/2014/main" id="{C38D6134-5FCE-1CB1-8A34-FD78619D837B}"/>
                  </a:ext>
                </a:extLst>
              </p:cNvPr>
              <p:cNvSpPr/>
              <p:nvPr/>
            </p:nvSpPr>
            <p:spPr>
              <a:xfrm>
                <a:off x="4443873" y="4965598"/>
                <a:ext cx="2837409" cy="646331"/>
              </a:xfrm>
              <a:prstGeom prst="rect">
                <a:avLst/>
              </a:prstGeom>
              <a:gradFill flip="none" rotWithShape="1">
                <a:gsLst>
                  <a:gs pos="0">
                    <a:schemeClr val="bg1">
                      <a:lumMod val="95000"/>
                      <a:lumOff val="5000"/>
                      <a:alpha val="0"/>
                    </a:schemeClr>
                  </a:gs>
                  <a:gs pos="80000">
                    <a:schemeClr val="bg1">
                      <a:lumMod val="95000"/>
                      <a:lumOff val="5000"/>
                      <a:alpha val="73000"/>
                    </a:schemeClr>
                  </a:gs>
                  <a:gs pos="94000">
                    <a:schemeClr val="bg1">
                      <a:lumMod val="95000"/>
                      <a:lumOff val="5000"/>
                      <a:alpha val="99000"/>
                    </a:schemeClr>
                  </a:gs>
                </a:gsLst>
                <a:lin ang="0" scaled="1"/>
                <a:tileRect/>
              </a:gra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6E6E6">
                      <a:lumMod val="75000"/>
                    </a:srgbClr>
                  </a:solidFill>
                  <a:effectLst/>
                  <a:uLnTx/>
                  <a:uFillTx/>
                  <a:latin typeface="ColfaxAI"/>
                  <a:ea typeface="+mn-ea"/>
                  <a:cs typeface="+mn-cs"/>
                </a:endParaRPr>
              </a:p>
            </p:txBody>
          </p:sp>
          <p:sp>
            <p:nvSpPr>
              <p:cNvPr id="24" name="Right Brace 23">
                <a:extLst>
                  <a:ext uri="{FF2B5EF4-FFF2-40B4-BE49-F238E27FC236}">
                    <a16:creationId xmlns:a16="http://schemas.microsoft.com/office/drawing/2014/main" id="{B8D79AC9-3B47-64BA-2CC0-09C0B9B3B7F8}"/>
                  </a:ext>
                </a:extLst>
              </p:cNvPr>
              <p:cNvSpPr/>
              <p:nvPr/>
            </p:nvSpPr>
            <p:spPr>
              <a:xfrm>
                <a:off x="7281282" y="4965598"/>
                <a:ext cx="146674" cy="649224"/>
              </a:xfrm>
              <a:prstGeom prst="rightBrac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8F3B1A96-064A-E702-8923-35EFC0440CF1}"/>
                  </a:ext>
                </a:extLst>
              </p:cNvPr>
              <p:cNvSpPr txBox="1"/>
              <p:nvPr/>
            </p:nvSpPr>
            <p:spPr>
              <a:xfrm rot="16200000">
                <a:off x="7280267" y="5157958"/>
                <a:ext cx="639919"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94000">
                          <a:srgbClr val="FFFFFF"/>
                        </a:gs>
                      </a:gsLst>
                      <a:lin ang="0" scaled="1"/>
                    </a:gradFill>
                    <a:effectLst/>
                    <a:uLnTx/>
                    <a:uFillTx/>
                    <a:latin typeface="Segoe UI Semibold"/>
                    <a:ea typeface="+mn-ea"/>
                    <a:cs typeface="Segoe UI" panose="020B0502040204020203" pitchFamily="34" charset="0"/>
                  </a:rPr>
                  <a:t>Results</a:t>
                </a:r>
              </a:p>
            </p:txBody>
          </p:sp>
        </p:grpSp>
      </p:grpSp>
      <p:grpSp>
        <p:nvGrpSpPr>
          <p:cNvPr id="26" name="Group 25">
            <a:extLst>
              <a:ext uri="{FF2B5EF4-FFF2-40B4-BE49-F238E27FC236}">
                <a16:creationId xmlns:a16="http://schemas.microsoft.com/office/drawing/2014/main" id="{4917D4E6-30BF-40D0-BA50-BF2999FB653E}"/>
              </a:ext>
              <a:ext uri="{C183D7F6-B498-43B3-948B-1728B52AA6E4}">
                <adec:decorative xmlns:adec="http://schemas.microsoft.com/office/drawing/2017/decorative" val="1"/>
              </a:ext>
            </a:extLst>
          </p:cNvPr>
          <p:cNvGrpSpPr/>
          <p:nvPr/>
        </p:nvGrpSpPr>
        <p:grpSpPr>
          <a:xfrm>
            <a:off x="8301962" y="2333556"/>
            <a:ext cx="3374222" cy="2052263"/>
            <a:chOff x="8301962" y="1757094"/>
            <a:chExt cx="3374222" cy="2052263"/>
          </a:xfrm>
        </p:grpSpPr>
        <p:sp>
          <p:nvSpPr>
            <p:cNvPr id="27" name="TextBox 26">
              <a:extLst>
                <a:ext uri="{FF2B5EF4-FFF2-40B4-BE49-F238E27FC236}">
                  <a16:creationId xmlns:a16="http://schemas.microsoft.com/office/drawing/2014/main" id="{8AC71813-96A8-D73F-72C1-36CA6839F405}"/>
                </a:ext>
              </a:extLst>
            </p:cNvPr>
            <p:cNvSpPr txBox="1"/>
            <p:nvPr/>
          </p:nvSpPr>
          <p:spPr>
            <a:xfrm>
              <a:off x="8301962" y="1757094"/>
              <a:ext cx="3374222" cy="338554"/>
            </a:xfrm>
            <a:prstGeom prst="rect">
              <a:avLst/>
            </a:prstGeom>
            <a:noFill/>
          </p:spPr>
          <p:txBody>
            <a:bodyPr wrap="square" rtlCol="0">
              <a:spAutoFit/>
            </a:bodyPr>
            <a:lstStyle>
              <a:defPPr>
                <a:defRPr lang="en-US"/>
              </a:defPPr>
              <a:lvl1pPr>
                <a:defRPr sz="1600">
                  <a:gradFill>
                    <a:gsLst>
                      <a:gs pos="0">
                        <a:schemeClr val="accent1"/>
                      </a:gs>
                      <a:gs pos="100000">
                        <a:schemeClr val="accent1"/>
                      </a:gs>
                    </a:gsLst>
                    <a:lin ang="5400000" scaled="1"/>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Prompt and completion examples</a:t>
              </a:r>
            </a:p>
          </p:txBody>
        </p:sp>
        <p:grpSp>
          <p:nvGrpSpPr>
            <p:cNvPr id="28" name="Group 27">
              <a:extLst>
                <a:ext uri="{FF2B5EF4-FFF2-40B4-BE49-F238E27FC236}">
                  <a16:creationId xmlns:a16="http://schemas.microsoft.com/office/drawing/2014/main" id="{61BA6AA9-B5EC-80E7-AE21-E9470F6A091A}"/>
                </a:ext>
              </a:extLst>
            </p:cNvPr>
            <p:cNvGrpSpPr/>
            <p:nvPr/>
          </p:nvGrpSpPr>
          <p:grpSpPr>
            <a:xfrm>
              <a:off x="8866869" y="2170811"/>
              <a:ext cx="2674116" cy="1638546"/>
              <a:chOff x="8866869" y="2170811"/>
              <a:chExt cx="2674116" cy="1638546"/>
            </a:xfrm>
          </p:grpSpPr>
          <p:cxnSp>
            <p:nvCxnSpPr>
              <p:cNvPr id="29" name="Straight Arrow Connector 28">
                <a:extLst>
                  <a:ext uri="{FF2B5EF4-FFF2-40B4-BE49-F238E27FC236}">
                    <a16:creationId xmlns:a16="http://schemas.microsoft.com/office/drawing/2014/main" id="{7740FC90-93DF-5908-E2C4-1B014A328A4C}"/>
                  </a:ext>
                </a:extLst>
              </p:cNvPr>
              <p:cNvCxnSpPr>
                <a:cxnSpLocks/>
              </p:cNvCxnSpPr>
              <p:nvPr/>
            </p:nvCxnSpPr>
            <p:spPr>
              <a:xfrm>
                <a:off x="8975066" y="2170811"/>
                <a:ext cx="0" cy="1638546"/>
              </a:xfrm>
              <a:prstGeom prst="straightConnector1">
                <a:avLst/>
              </a:prstGeom>
              <a:ln>
                <a:solidFill>
                  <a:schemeClr val="accent1"/>
                </a:solidFill>
                <a:prstDash val="dash"/>
                <a:headEnd type="none" w="sm" len="med"/>
                <a:tailEnd type="triangle" w="sm"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2914E485-8F3D-601F-BFC9-AF5F8717B2B6}"/>
                  </a:ext>
                </a:extLst>
              </p:cNvPr>
              <p:cNvSpPr txBox="1"/>
              <p:nvPr/>
            </p:nvSpPr>
            <p:spPr>
              <a:xfrm rot="16200000">
                <a:off x="8424074" y="2926907"/>
                <a:ext cx="1101985" cy="216396"/>
              </a:xfrm>
              <a:prstGeom prst="roundRect">
                <a:avLst>
                  <a:gd name="adj" fmla="val 50000"/>
                </a:avLst>
              </a:prstGeom>
              <a:solidFill>
                <a:srgbClr val="0070C0"/>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7000">
                          <a:srgbClr val="FFFFFF"/>
                        </a:gs>
                      </a:gsLst>
                      <a:lin ang="2700000" scaled="1"/>
                    </a:gradFill>
                    <a:effectLst/>
                    <a:uLnTx/>
                    <a:uFillTx/>
                    <a:latin typeface="Segoe UI" panose="020B0502040204020203" pitchFamily="34" charset="0"/>
                    <a:ea typeface="+mn-ea"/>
                    <a:cs typeface="Segoe UI" panose="020B0502040204020203" pitchFamily="34" charset="0"/>
                  </a:rPr>
                  <a:t>Fine-tuning</a:t>
                </a:r>
              </a:p>
            </p:txBody>
          </p:sp>
          <p:sp>
            <p:nvSpPr>
              <p:cNvPr id="32" name="Round Same Side Corner Rectangle 83">
                <a:extLst>
                  <a:ext uri="{FF2B5EF4-FFF2-40B4-BE49-F238E27FC236}">
                    <a16:creationId xmlns:a16="http://schemas.microsoft.com/office/drawing/2014/main" id="{44F8339B-0CEC-4D81-9786-6A17B2F040DF}"/>
                  </a:ext>
                </a:extLst>
              </p:cNvPr>
              <p:cNvSpPr/>
              <p:nvPr/>
            </p:nvSpPr>
            <p:spPr>
              <a:xfrm rot="16200000">
                <a:off x="9691347" y="1867402"/>
                <a:ext cx="1252162" cy="2316663"/>
              </a:xfrm>
              <a:prstGeom prst="round2SameRect">
                <a:avLst/>
              </a:prstGeom>
              <a:solidFill>
                <a:schemeClr val="bg1">
                  <a:lumMod val="85000"/>
                  <a:lumOff val="15000"/>
                  <a:alpha val="62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E2DE980-C4FF-A315-55C7-CB6D42BD7A58}"/>
                  </a:ext>
                </a:extLst>
              </p:cNvPr>
              <p:cNvSpPr txBox="1"/>
              <p:nvPr/>
            </p:nvSpPr>
            <p:spPr>
              <a:xfrm>
                <a:off x="9224325" y="2548680"/>
                <a:ext cx="2316660" cy="9541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hyperparams</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batch_size</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4</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learning_rate_multiplier</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0.1</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n_epochs</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n-ea"/>
                    <a:cs typeface="+mn-cs"/>
                  </a:rPr>
                  <a:t>4</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prompt_loss_weight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FF9349"/>
                        </a:gs>
                        <a:gs pos="100000">
                          <a:srgbClr val="FF9349"/>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0.1</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enlo" panose="020B0609030804020204" pitchFamily="49" charset="0"/>
                    <a:cs typeface="Menlo" panose="020B060903080402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8C379"/>
                    </a:solidFill>
                    <a:effectLst/>
                    <a:uLnTx/>
                    <a:uFillTx/>
                    <a:latin typeface="Consolas" panose="020B0609020204030204" pitchFamily="49" charset="0"/>
                    <a:ea typeface="Menlo" panose="020B0609030804020204" pitchFamily="49" charset="0"/>
                    <a:cs typeface="Menlo" panose="020B0609030804020204" pitchFamily="49" charset="0"/>
                  </a:rPr>
                  <a:t>     </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use_packing</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gradFill>
                      <a:gsLst>
                        <a:gs pos="0">
                          <a:srgbClr val="107C10"/>
                        </a:gs>
                        <a:gs pos="100000">
                          <a:srgbClr val="107C10"/>
                        </a:gs>
                      </a:gsLst>
                      <a:lin ang="5400000" scaled="1"/>
                    </a:gra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0">
                          <a:srgbClr val="50E6FF"/>
                        </a:gs>
                        <a:gs pos="100000">
                          <a:srgbClr val="50E6FF"/>
                        </a:gs>
                      </a:gsLst>
                      <a:lin ang="5400000" scaled="1"/>
                    </a:gradFill>
                    <a:effectLst/>
                    <a:uLnTx/>
                    <a:uFillTx/>
                    <a:latin typeface="Consolas" panose="020B0609020204030204" pitchFamily="49" charset="0"/>
                    <a:ea typeface="Menlo" panose="020B0609030804020204" pitchFamily="49" charset="0"/>
                    <a:cs typeface="Menlo" panose="020B0609030804020204" pitchFamily="49" charset="0"/>
                  </a:rPr>
                  <a:t>true</a:t>
                </a:r>
                <a:endPar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Consolas" panose="020B0609020204030204" pitchFamily="49" charset="0"/>
                    <a:ea typeface="+mn-ea"/>
                    <a:cs typeface="+mn-cs"/>
                  </a:rPr>
                  <a:t>}</a:t>
                </a:r>
              </a:p>
            </p:txBody>
          </p:sp>
        </p:grpSp>
      </p:grpSp>
      <p:cxnSp>
        <p:nvCxnSpPr>
          <p:cNvPr id="34" name="Straight Connector 33">
            <a:extLst>
              <a:ext uri="{FF2B5EF4-FFF2-40B4-BE49-F238E27FC236}">
                <a16:creationId xmlns:a16="http://schemas.microsoft.com/office/drawing/2014/main" id="{A7BC93A3-4EED-FAD0-7B23-5FC1032D0DED}"/>
              </a:ext>
              <a:ext uri="{C183D7F6-B498-43B3-948B-1728B52AA6E4}">
                <adec:decorative xmlns:adec="http://schemas.microsoft.com/office/drawing/2017/decorative" val="1"/>
              </a:ext>
            </a:extLst>
          </p:cNvPr>
          <p:cNvCxnSpPr>
            <a:cxnSpLocks/>
          </p:cNvCxnSpPr>
          <p:nvPr/>
        </p:nvCxnSpPr>
        <p:spPr>
          <a:xfrm>
            <a:off x="3955107" y="1519985"/>
            <a:ext cx="0" cy="4418931"/>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B23D3B-9355-9407-69FD-52B24B996C74}"/>
              </a:ext>
              <a:ext uri="{C183D7F6-B498-43B3-948B-1728B52AA6E4}">
                <adec:decorative xmlns:adec="http://schemas.microsoft.com/office/drawing/2017/decorative" val="1"/>
              </a:ext>
            </a:extLst>
          </p:cNvPr>
          <p:cNvCxnSpPr>
            <a:cxnSpLocks/>
          </p:cNvCxnSpPr>
          <p:nvPr/>
        </p:nvCxnSpPr>
        <p:spPr>
          <a:xfrm>
            <a:off x="8037853" y="1531570"/>
            <a:ext cx="0" cy="4418931"/>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 Placeholder 19">
            <a:extLst>
              <a:ext uri="{FF2B5EF4-FFF2-40B4-BE49-F238E27FC236}">
                <a16:creationId xmlns:a16="http://schemas.microsoft.com/office/drawing/2014/main" id="{0ABDD577-70F2-46F0-B91B-D3A32D8F13A5}"/>
              </a:ext>
            </a:extLst>
          </p:cNvPr>
          <p:cNvSpPr txBox="1">
            <a:spLocks/>
          </p:cNvSpPr>
          <p:nvPr/>
        </p:nvSpPr>
        <p:spPr>
          <a:xfrm>
            <a:off x="4445462" y="1429529"/>
            <a:ext cx="3304252" cy="830997"/>
          </a:xfrm>
          <a:prstGeom prst="rect">
            <a:avLst/>
          </a:prstGeom>
        </p:spPr>
        <p:txBody>
          <a:bodyPr vert="horz" wrap="square" lIns="9144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Refine with examples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(‘few shot learning’) with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a simple UX</a:t>
            </a:r>
          </a:p>
        </p:txBody>
      </p:sp>
      <p:sp>
        <p:nvSpPr>
          <p:cNvPr id="37" name="Text Placeholder 19">
            <a:extLst>
              <a:ext uri="{FF2B5EF4-FFF2-40B4-BE49-F238E27FC236}">
                <a16:creationId xmlns:a16="http://schemas.microsoft.com/office/drawing/2014/main" id="{7ADF82D8-0E58-27F3-57C5-413B9A532F5B}"/>
              </a:ext>
            </a:extLst>
          </p:cNvPr>
          <p:cNvSpPr txBox="1">
            <a:spLocks/>
          </p:cNvSpPr>
          <p:nvPr/>
        </p:nvSpPr>
        <p:spPr>
          <a:xfrm>
            <a:off x="8336947" y="1429529"/>
            <a:ext cx="3304252" cy="830997"/>
          </a:xfrm>
          <a:prstGeom prst="rect">
            <a:avLst/>
          </a:prstGeom>
        </p:spPr>
        <p:txBody>
          <a:bodyPr vert="horz" wrap="square" lIns="9144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Optimize accuracy and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latency to validate proof </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of concept fast</a:t>
            </a:r>
          </a:p>
        </p:txBody>
      </p:sp>
      <p:sp>
        <p:nvSpPr>
          <p:cNvPr id="38" name="TextBox 37">
            <a:extLst>
              <a:ext uri="{FF2B5EF4-FFF2-40B4-BE49-F238E27FC236}">
                <a16:creationId xmlns:a16="http://schemas.microsoft.com/office/drawing/2014/main" id="{76EB2E5C-EC73-C94F-73F6-CE5DBBA34DE2}"/>
              </a:ext>
            </a:extLst>
          </p:cNvPr>
          <p:cNvSpPr txBox="1"/>
          <p:nvPr/>
        </p:nvSpPr>
        <p:spPr>
          <a:xfrm>
            <a:off x="8344535" y="4480524"/>
            <a:ext cx="1280921" cy="4473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Azure OpenAI Service</a:t>
            </a:r>
          </a:p>
        </p:txBody>
      </p:sp>
    </p:spTree>
    <p:extLst>
      <p:ext uri="{BB962C8B-B14F-4D97-AF65-F5344CB8AC3E}">
        <p14:creationId xmlns:p14="http://schemas.microsoft.com/office/powerpoint/2010/main" val="18495994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C3AC565E-3D60-544E-A442-55EDA198FE66}"/>
              </a:ext>
              <a:ext uri="{C183D7F6-B498-43B3-948B-1728B52AA6E4}">
                <adec:decorative xmlns:adec="http://schemas.microsoft.com/office/drawing/2017/decorative" val="1"/>
              </a:ext>
            </a:extLst>
          </p:cNvPr>
          <p:cNvCxnSpPr>
            <a:cxnSpLocks/>
          </p:cNvCxnSpPr>
          <p:nvPr/>
        </p:nvCxnSpPr>
        <p:spPr>
          <a:xfrm flipV="1">
            <a:off x="892022" y="2373841"/>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4506DF4-C0C3-7C45-806C-79FA58796CF9}"/>
              </a:ext>
              <a:ext uri="{C183D7F6-B498-43B3-948B-1728B52AA6E4}">
                <adec:decorative xmlns:adec="http://schemas.microsoft.com/office/drawing/2017/decorative" val="1"/>
              </a:ext>
            </a:extLst>
          </p:cNvPr>
          <p:cNvCxnSpPr>
            <a:cxnSpLocks/>
          </p:cNvCxnSpPr>
          <p:nvPr/>
        </p:nvCxnSpPr>
        <p:spPr>
          <a:xfrm>
            <a:off x="892022" y="5887969"/>
            <a:ext cx="568462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EC0F8D1-8E76-B641-8EE9-D86213B8E67F}"/>
              </a:ext>
              <a:ext uri="{C183D7F6-B498-43B3-948B-1728B52AA6E4}">
                <adec:decorative xmlns:adec="http://schemas.microsoft.com/office/drawing/2017/decorative" val="1"/>
              </a:ext>
            </a:extLst>
          </p:cNvPr>
          <p:cNvGrpSpPr/>
          <p:nvPr/>
        </p:nvGrpSpPr>
        <p:grpSpPr>
          <a:xfrm>
            <a:off x="1053960" y="5274013"/>
            <a:ext cx="2786178" cy="353943"/>
            <a:chOff x="2026441" y="4509309"/>
            <a:chExt cx="2925465" cy="353943"/>
          </a:xfrm>
        </p:grpSpPr>
        <p:sp>
          <p:nvSpPr>
            <p:cNvPr id="35" name="Oval 34">
              <a:extLst>
                <a:ext uri="{FF2B5EF4-FFF2-40B4-BE49-F238E27FC236}">
                  <a16:creationId xmlns:a16="http://schemas.microsoft.com/office/drawing/2014/main" id="{D608614F-86E3-FC42-8597-DD193E330622}"/>
                </a:ext>
              </a:extLst>
            </p:cNvPr>
            <p:cNvSpPr/>
            <p:nvPr/>
          </p:nvSpPr>
          <p:spPr bwMode="auto">
            <a:xfrm>
              <a:off x="2026441" y="4554826"/>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3F43596-A701-764F-BEEE-41B57BF6E3F5}"/>
                </a:ext>
              </a:extLst>
            </p:cNvPr>
            <p:cNvSpPr txBox="1"/>
            <p:nvPr/>
          </p:nvSpPr>
          <p:spPr>
            <a:xfrm>
              <a:off x="2255138" y="4509309"/>
              <a:ext cx="2696768"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Ada</a:t>
              </a:r>
            </a:p>
          </p:txBody>
        </p:sp>
      </p:grpSp>
      <p:grpSp>
        <p:nvGrpSpPr>
          <p:cNvPr id="37" name="Group 36">
            <a:extLst>
              <a:ext uri="{FF2B5EF4-FFF2-40B4-BE49-F238E27FC236}">
                <a16:creationId xmlns:a16="http://schemas.microsoft.com/office/drawing/2014/main" id="{A373D9D4-5138-DC4F-9076-6C1A070C9571}"/>
              </a:ext>
              <a:ext uri="{C183D7F6-B498-43B3-948B-1728B52AA6E4}">
                <adec:decorative xmlns:adec="http://schemas.microsoft.com/office/drawing/2017/decorative" val="1"/>
              </a:ext>
            </a:extLst>
          </p:cNvPr>
          <p:cNvGrpSpPr/>
          <p:nvPr/>
        </p:nvGrpSpPr>
        <p:grpSpPr>
          <a:xfrm>
            <a:off x="3740906" y="3310467"/>
            <a:ext cx="3077577" cy="353943"/>
            <a:chOff x="4703320" y="2264383"/>
            <a:chExt cx="3077577" cy="353943"/>
          </a:xfrm>
        </p:grpSpPr>
        <p:sp>
          <p:nvSpPr>
            <p:cNvPr id="38" name="Oval 37">
              <a:extLst>
                <a:ext uri="{FF2B5EF4-FFF2-40B4-BE49-F238E27FC236}">
                  <a16:creationId xmlns:a16="http://schemas.microsoft.com/office/drawing/2014/main" id="{427D0D72-C795-6147-83C8-777C72905D0A}"/>
                </a:ext>
              </a:extLst>
            </p:cNvPr>
            <p:cNvSpPr/>
            <p:nvPr/>
          </p:nvSpPr>
          <p:spPr bwMode="auto">
            <a:xfrm>
              <a:off x="4703320" y="2309900"/>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72F644FC-2B1E-444A-B6AC-48A73121B3E0}"/>
                </a:ext>
              </a:extLst>
            </p:cNvPr>
            <p:cNvSpPr txBox="1"/>
            <p:nvPr/>
          </p:nvSpPr>
          <p:spPr>
            <a:xfrm>
              <a:off x="4932018" y="2264383"/>
              <a:ext cx="2848879"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Curie</a:t>
              </a:r>
            </a:p>
          </p:txBody>
        </p:sp>
      </p:grpSp>
      <p:grpSp>
        <p:nvGrpSpPr>
          <p:cNvPr id="40" name="Group 39">
            <a:extLst>
              <a:ext uri="{FF2B5EF4-FFF2-40B4-BE49-F238E27FC236}">
                <a16:creationId xmlns:a16="http://schemas.microsoft.com/office/drawing/2014/main" id="{2A66B173-9A97-C848-8ED3-B81062C567F1}"/>
              </a:ext>
              <a:ext uri="{C183D7F6-B498-43B3-948B-1728B52AA6E4}">
                <adec:decorative xmlns:adec="http://schemas.microsoft.com/office/drawing/2017/decorative" val="1"/>
              </a:ext>
            </a:extLst>
          </p:cNvPr>
          <p:cNvGrpSpPr/>
          <p:nvPr/>
        </p:nvGrpSpPr>
        <p:grpSpPr>
          <a:xfrm>
            <a:off x="5044469" y="2328694"/>
            <a:ext cx="2827019" cy="353943"/>
            <a:chOff x="8034464" y="2352284"/>
            <a:chExt cx="2827019" cy="353943"/>
          </a:xfrm>
        </p:grpSpPr>
        <p:sp>
          <p:nvSpPr>
            <p:cNvPr id="41" name="Oval 40">
              <a:extLst>
                <a:ext uri="{FF2B5EF4-FFF2-40B4-BE49-F238E27FC236}">
                  <a16:creationId xmlns:a16="http://schemas.microsoft.com/office/drawing/2014/main" id="{1D91EC34-65B6-B647-BB98-5B871CCF2158}"/>
                </a:ext>
              </a:extLst>
            </p:cNvPr>
            <p:cNvSpPr/>
            <p:nvPr/>
          </p:nvSpPr>
          <p:spPr bwMode="auto">
            <a:xfrm>
              <a:off x="8034464" y="2397801"/>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73C5E75-63B5-0D4C-BBB0-F40B70CA2B29}"/>
                </a:ext>
              </a:extLst>
            </p:cNvPr>
            <p:cNvSpPr txBox="1"/>
            <p:nvPr/>
          </p:nvSpPr>
          <p:spPr>
            <a:xfrm>
              <a:off x="8263172" y="2352284"/>
              <a:ext cx="2598311"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a:t>
              </a:r>
            </a:p>
          </p:txBody>
        </p:sp>
      </p:grpSp>
      <p:grpSp>
        <p:nvGrpSpPr>
          <p:cNvPr id="43" name="Group 42">
            <a:extLst>
              <a:ext uri="{FF2B5EF4-FFF2-40B4-BE49-F238E27FC236}">
                <a16:creationId xmlns:a16="http://schemas.microsoft.com/office/drawing/2014/main" id="{DBEB5608-9EB5-2648-92D7-3C12E269E3A7}"/>
              </a:ext>
              <a:ext uri="{C183D7F6-B498-43B3-948B-1728B52AA6E4}">
                <adec:decorative xmlns:adec="http://schemas.microsoft.com/office/drawing/2017/decorative" val="1"/>
              </a:ext>
            </a:extLst>
          </p:cNvPr>
          <p:cNvGrpSpPr/>
          <p:nvPr/>
        </p:nvGrpSpPr>
        <p:grpSpPr>
          <a:xfrm>
            <a:off x="2397435" y="4292240"/>
            <a:ext cx="3311977" cy="353943"/>
            <a:chOff x="3280891" y="3601328"/>
            <a:chExt cx="2540604" cy="353943"/>
          </a:xfrm>
        </p:grpSpPr>
        <p:sp>
          <p:nvSpPr>
            <p:cNvPr id="51" name="Oval 50">
              <a:extLst>
                <a:ext uri="{FF2B5EF4-FFF2-40B4-BE49-F238E27FC236}">
                  <a16:creationId xmlns:a16="http://schemas.microsoft.com/office/drawing/2014/main" id="{481A7654-B609-BB44-A405-B45F42E2941F}"/>
                </a:ext>
              </a:extLst>
            </p:cNvPr>
            <p:cNvSpPr/>
            <p:nvPr/>
          </p:nvSpPr>
          <p:spPr bwMode="auto">
            <a:xfrm>
              <a:off x="3280891" y="3646885"/>
              <a:ext cx="179804"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9FB27A8F-1910-8743-AA33-2A7F1F2D45FE}"/>
                </a:ext>
              </a:extLst>
            </p:cNvPr>
            <p:cNvSpPr txBox="1"/>
            <p:nvPr/>
          </p:nvSpPr>
          <p:spPr>
            <a:xfrm>
              <a:off x="3460692" y="3601328"/>
              <a:ext cx="236080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Babbage</a:t>
              </a:r>
            </a:p>
          </p:txBody>
        </p:sp>
      </p:grpSp>
      <p:grpSp>
        <p:nvGrpSpPr>
          <p:cNvPr id="55" name="Group 54">
            <a:extLst>
              <a:ext uri="{FF2B5EF4-FFF2-40B4-BE49-F238E27FC236}">
                <a16:creationId xmlns:a16="http://schemas.microsoft.com/office/drawing/2014/main" id="{ED093564-057C-FB4F-8327-A4C17E335D58}"/>
              </a:ext>
              <a:ext uri="{C183D7F6-B498-43B3-948B-1728B52AA6E4}">
                <adec:decorative xmlns:adec="http://schemas.microsoft.com/office/drawing/2017/decorative" val="1"/>
              </a:ext>
            </a:extLst>
          </p:cNvPr>
          <p:cNvGrpSpPr/>
          <p:nvPr/>
        </p:nvGrpSpPr>
        <p:grpSpPr>
          <a:xfrm>
            <a:off x="7621819" y="3310467"/>
            <a:ext cx="2641551" cy="353943"/>
            <a:chOff x="4703320" y="2264383"/>
            <a:chExt cx="2641551" cy="353943"/>
          </a:xfrm>
        </p:grpSpPr>
        <p:sp>
          <p:nvSpPr>
            <p:cNvPr id="57" name="Oval 56">
              <a:extLst>
                <a:ext uri="{FF2B5EF4-FFF2-40B4-BE49-F238E27FC236}">
                  <a16:creationId xmlns:a16="http://schemas.microsoft.com/office/drawing/2014/main" id="{9AE32910-2C12-764A-9ECE-564FC5EF2E99}"/>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561DD9A9-E447-8F44-A175-B4BD414D28EE}"/>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Cushman-codex</a:t>
              </a:r>
            </a:p>
          </p:txBody>
        </p:sp>
      </p:grpSp>
      <p:grpSp>
        <p:nvGrpSpPr>
          <p:cNvPr id="61" name="Group 60">
            <a:extLst>
              <a:ext uri="{FF2B5EF4-FFF2-40B4-BE49-F238E27FC236}">
                <a16:creationId xmlns:a16="http://schemas.microsoft.com/office/drawing/2014/main" id="{F310F11C-CC9C-2744-8FFD-7337822D779B}"/>
              </a:ext>
              <a:ext uri="{C183D7F6-B498-43B3-948B-1728B52AA6E4}">
                <adec:decorative xmlns:adec="http://schemas.microsoft.com/office/drawing/2017/decorative" val="1"/>
              </a:ext>
            </a:extLst>
          </p:cNvPr>
          <p:cNvGrpSpPr/>
          <p:nvPr/>
        </p:nvGrpSpPr>
        <p:grpSpPr>
          <a:xfrm>
            <a:off x="9382237" y="2328694"/>
            <a:ext cx="2641563" cy="353943"/>
            <a:chOff x="8034464" y="2352654"/>
            <a:chExt cx="2641563" cy="353943"/>
          </a:xfrm>
        </p:grpSpPr>
        <p:sp>
          <p:nvSpPr>
            <p:cNvPr id="62" name="Oval 61">
              <a:extLst>
                <a:ext uri="{FF2B5EF4-FFF2-40B4-BE49-F238E27FC236}">
                  <a16:creationId xmlns:a16="http://schemas.microsoft.com/office/drawing/2014/main" id="{CF523DE3-BE35-D44B-AB45-33DBBC4086EC}"/>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64CC62B5-C06D-574C-9F43-A703A4D4331E}"/>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Davinci-codex</a:t>
              </a:r>
            </a:p>
          </p:txBody>
        </p:sp>
      </p:grpSp>
      <p:cxnSp>
        <p:nvCxnSpPr>
          <p:cNvPr id="28" name="Straight Arrow Connector 27">
            <a:extLst>
              <a:ext uri="{FF2B5EF4-FFF2-40B4-BE49-F238E27FC236}">
                <a16:creationId xmlns:a16="http://schemas.microsoft.com/office/drawing/2014/main" id="{9722D5E7-607B-7044-8211-16A321EA35CE}"/>
              </a:ext>
              <a:ext uri="{C183D7F6-B498-43B3-948B-1728B52AA6E4}">
                <adec:decorative xmlns:adec="http://schemas.microsoft.com/office/drawing/2017/decorative" val="1"/>
              </a:ext>
            </a:extLst>
          </p:cNvPr>
          <p:cNvCxnSpPr>
            <a:cxnSpLocks/>
          </p:cNvCxnSpPr>
          <p:nvPr/>
        </p:nvCxnSpPr>
        <p:spPr>
          <a:xfrm flipV="1">
            <a:off x="7082744" y="5880968"/>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A2DDE9-4696-1851-6AF1-B4A3D4801E3E}"/>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Family of Models</a:t>
            </a:r>
          </a:p>
        </p:txBody>
      </p:sp>
      <p:sp>
        <p:nvSpPr>
          <p:cNvPr id="6" name="Rectangle 5" descr="gpt-3 models">
            <a:extLst>
              <a:ext uri="{FF2B5EF4-FFF2-40B4-BE49-F238E27FC236}">
                <a16:creationId xmlns:a16="http://schemas.microsoft.com/office/drawing/2014/main" id="{B430EDA9-D182-E5CC-8A2D-30E884A0B71C}"/>
              </a:ext>
            </a:extLst>
          </p:cNvPr>
          <p:cNvSpPr/>
          <p:nvPr/>
        </p:nvSpPr>
        <p:spPr>
          <a:xfrm>
            <a:off x="2525244" y="1618137"/>
            <a:ext cx="2154936"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 models</a:t>
            </a:r>
          </a:p>
        </p:txBody>
      </p:sp>
      <p:sp>
        <p:nvSpPr>
          <p:cNvPr id="47" name="Rectangle 46" descr="Codex models">
            <a:extLst>
              <a:ext uri="{FF2B5EF4-FFF2-40B4-BE49-F238E27FC236}">
                <a16:creationId xmlns:a16="http://schemas.microsoft.com/office/drawing/2014/main" id="{21336766-1E94-8F31-5F2C-E00F51F157D4}"/>
              </a:ext>
            </a:extLst>
          </p:cNvPr>
          <p:cNvSpPr/>
          <p:nvPr/>
        </p:nvSpPr>
        <p:spPr>
          <a:xfrm>
            <a:off x="8267295" y="1618137"/>
            <a:ext cx="2154936" cy="369332"/>
          </a:xfrm>
          <a:prstGeom prst="rect">
            <a:avLst/>
          </a:prstGeom>
          <a:solidFill>
            <a:srgbClr val="785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 models</a:t>
            </a:r>
          </a:p>
        </p:txBody>
      </p:sp>
      <p:sp>
        <p:nvSpPr>
          <p:cNvPr id="32" name="TextBox 31">
            <a:extLst>
              <a:ext uri="{FF2B5EF4-FFF2-40B4-BE49-F238E27FC236}">
                <a16:creationId xmlns:a16="http://schemas.microsoft.com/office/drawing/2014/main" id="{9E7A4F4A-DF72-194A-A874-5AF5295A325A}"/>
              </a:ext>
            </a:extLst>
          </p:cNvPr>
          <p:cNvSpPr txBox="1"/>
          <p:nvPr/>
        </p:nvSpPr>
        <p:spPr>
          <a:xfrm rot="16200000">
            <a:off x="-193430" y="4007795"/>
            <a:ext cx="1727808"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Inferencing time</a:t>
            </a:r>
          </a:p>
        </p:txBody>
      </p:sp>
      <p:sp>
        <p:nvSpPr>
          <p:cNvPr id="33" name="TextBox 32">
            <a:extLst>
              <a:ext uri="{FF2B5EF4-FFF2-40B4-BE49-F238E27FC236}">
                <a16:creationId xmlns:a16="http://schemas.microsoft.com/office/drawing/2014/main" id="{40478F73-687A-EF4F-BB16-AB0851F8954E}"/>
              </a:ext>
            </a:extLst>
          </p:cNvPr>
          <p:cNvSpPr txBox="1"/>
          <p:nvPr/>
        </p:nvSpPr>
        <p:spPr>
          <a:xfrm>
            <a:off x="2576044"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sp>
        <p:nvSpPr>
          <p:cNvPr id="45" name="TextBox 44">
            <a:extLst>
              <a:ext uri="{FF2B5EF4-FFF2-40B4-BE49-F238E27FC236}">
                <a16:creationId xmlns:a16="http://schemas.microsoft.com/office/drawing/2014/main" id="{73BBD5AD-FA06-4427-B144-950F5AA6821E}"/>
              </a:ext>
            </a:extLst>
          </p:cNvPr>
          <p:cNvSpPr txBox="1"/>
          <p:nvPr/>
        </p:nvSpPr>
        <p:spPr>
          <a:xfrm>
            <a:off x="8187898"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spTree>
    <p:extLst>
      <p:ext uri="{BB962C8B-B14F-4D97-AF65-F5344CB8AC3E}">
        <p14:creationId xmlns:p14="http://schemas.microsoft.com/office/powerpoint/2010/main" val="1467359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100000" fill="hold" grpId="1" nodeType="withEffect">
                                  <p:stCondLst>
                                    <p:cond delay="0"/>
                                  </p:stCondLst>
                                  <p:childTnLst>
                                    <p:animMotion origin="layout" path="M 2.08333E-6 -4.81481E-6 L 2.08333E-6 0.01806 " pathEditMode="relative" rAng="0" ptsTypes="AA">
                                      <p:cBhvr>
                                        <p:cTn id="15" dur="500" spd="-100000" fill="hold"/>
                                        <p:tgtEl>
                                          <p:spTgt spid="32"/>
                                        </p:tgtEl>
                                        <p:attrNameLst>
                                          <p:attrName>ppt_x</p:attrName>
                                          <p:attrName>ppt_y</p:attrName>
                                        </p:attrNameLst>
                                      </p:cBhvr>
                                      <p:rCtr x="0" y="903"/>
                                    </p:animMotion>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63" presetClass="path" presetSubtype="0" decel="100000" fill="hold" grpId="1" nodeType="withEffect">
                                  <p:stCondLst>
                                    <p:cond delay="0"/>
                                  </p:stCondLst>
                                  <p:childTnLst>
                                    <p:animMotion origin="layout" path="M -0.00951 4.81481E-6 L 6.25E-7 4.81481E-6 " pathEditMode="relative" rAng="0" ptsTypes="AA">
                                      <p:cBhvr>
                                        <p:cTn id="20" dur="500" fill="hold"/>
                                        <p:tgtEl>
                                          <p:spTgt spid="33"/>
                                        </p:tgtEl>
                                        <p:attrNameLst>
                                          <p:attrName>ppt_x</p:attrName>
                                          <p:attrName>ppt_y</p:attrName>
                                        </p:attrNameLst>
                                      </p:cBhvr>
                                      <p:rCtr x="469" y="0"/>
                                    </p:animMotion>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42" presetClass="path" presetSubtype="0" decel="100000" fill="hold" nodeType="withEffect">
                                  <p:stCondLst>
                                    <p:cond delay="0"/>
                                  </p:stCondLst>
                                  <p:childTnLst>
                                    <p:animMotion origin="layout" path="M -1.04167E-6 4.07407E-6 L -1.04167E-6 0.01805 " pathEditMode="relative" rAng="0" ptsTypes="AA">
                                      <p:cBhvr>
                                        <p:cTn id="26" dur="500" spd="-100000" fill="hold"/>
                                        <p:tgtEl>
                                          <p:spTgt spid="34"/>
                                        </p:tgtEl>
                                        <p:attrNameLst>
                                          <p:attrName>ppt_x</p:attrName>
                                          <p:attrName>ppt_y</p:attrName>
                                        </p:attrNameLst>
                                      </p:cBhvr>
                                      <p:rCtr x="0" y="903"/>
                                    </p:animMotion>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42" presetClass="path" presetSubtype="0" decel="100000" fill="hold" nodeType="withEffect">
                                  <p:stCondLst>
                                    <p:cond delay="0"/>
                                  </p:stCondLst>
                                  <p:childTnLst>
                                    <p:animMotion origin="layout" path="M -1.875E-6 -3.7037E-7 L -1.875E-6 0.01806 " pathEditMode="relative" rAng="0" ptsTypes="AA">
                                      <p:cBhvr>
                                        <p:cTn id="31" dur="500" spd="-100000" fill="hold"/>
                                        <p:tgtEl>
                                          <p:spTgt spid="43"/>
                                        </p:tgtEl>
                                        <p:attrNameLst>
                                          <p:attrName>ppt_x</p:attrName>
                                          <p:attrName>ppt_y</p:attrName>
                                        </p:attrNameLst>
                                      </p:cBhvr>
                                      <p:rCtr x="0" y="903"/>
                                    </p:animMotion>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42" presetClass="path" presetSubtype="0" decel="100000" fill="hold" nodeType="withEffect">
                                  <p:stCondLst>
                                    <p:cond delay="0"/>
                                  </p:stCondLst>
                                  <p:childTnLst>
                                    <p:animMotion origin="layout" path="M -2.70833E-6 -3.33333E-6 L -2.70833E-6 0.01806 " pathEditMode="relative" rAng="0" ptsTypes="AA">
                                      <p:cBhvr>
                                        <p:cTn id="36" dur="500" spd="-100000" fill="hold"/>
                                        <p:tgtEl>
                                          <p:spTgt spid="37"/>
                                        </p:tgtEl>
                                        <p:attrNameLst>
                                          <p:attrName>ppt_x</p:attrName>
                                          <p:attrName>ppt_y</p:attrName>
                                        </p:attrNameLst>
                                      </p:cBhvr>
                                      <p:rCtr x="0" y="903"/>
                                    </p:animMotion>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42" presetClass="path" presetSubtype="0" decel="100000" fill="hold" nodeType="withEffect">
                                  <p:stCondLst>
                                    <p:cond delay="0"/>
                                  </p:stCondLst>
                                  <p:childTnLst>
                                    <p:animMotion origin="layout" path="M 2.5E-6 2.22222E-6 L 2.5E-6 0.01805 " pathEditMode="relative" rAng="0" ptsTypes="AA">
                                      <p:cBhvr>
                                        <p:cTn id="41" dur="500" spd="-100000" fill="hold"/>
                                        <p:tgtEl>
                                          <p:spTgt spid="40"/>
                                        </p:tgtEl>
                                        <p:attrNameLst>
                                          <p:attrName>ppt_x</p:attrName>
                                          <p:attrName>ppt_y</p:attrName>
                                        </p:attrNameLst>
                                      </p:cBhvr>
                                      <p:rCtr x="0" y="903"/>
                                    </p:animMotion>
                                  </p:childTnLst>
                                </p:cTn>
                              </p:par>
                              <p:par>
                                <p:cTn id="42" presetID="10" presetClass="entr" presetSubtype="0" fill="hold" nodeType="withEffect">
                                  <p:stCondLst>
                                    <p:cond delay="10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42" presetClass="path" presetSubtype="0" decel="100000" fill="hold" nodeType="withEffect">
                                  <p:stCondLst>
                                    <p:cond delay="100"/>
                                  </p:stCondLst>
                                  <p:childTnLst>
                                    <p:animMotion origin="layout" path="M -4.58333E-6 2.22222E-6 L -4.58333E-6 0.01805 " pathEditMode="relative" rAng="0" ptsTypes="AA">
                                      <p:cBhvr>
                                        <p:cTn id="46" dur="500" spd="-100000" fill="hold"/>
                                        <p:tgtEl>
                                          <p:spTgt spid="61"/>
                                        </p:tgtEl>
                                        <p:attrNameLst>
                                          <p:attrName>ppt_x</p:attrName>
                                          <p:attrName>ppt_y</p:attrName>
                                        </p:attrNameLst>
                                      </p:cBhvr>
                                      <p:rCtr x="0" y="903"/>
                                    </p:animMotion>
                                  </p:childTnLst>
                                </p:cTn>
                              </p:par>
                              <p:par>
                                <p:cTn id="47" presetID="10" presetClass="entr" presetSubtype="0" fill="hold" nodeType="withEffect">
                                  <p:stCondLst>
                                    <p:cond delay="10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42" presetClass="path" presetSubtype="0" decel="100000" fill="hold" nodeType="withEffect">
                                  <p:stCondLst>
                                    <p:cond delay="100"/>
                                  </p:stCondLst>
                                  <p:childTnLst>
                                    <p:animMotion origin="layout" path="M -3.54167E-6 -3.33333E-6 L -3.54167E-6 0.01806 " pathEditMode="relative" rAng="0" ptsTypes="AA">
                                      <p:cBhvr>
                                        <p:cTn id="51" dur="500" spd="-100000" fill="hold"/>
                                        <p:tgtEl>
                                          <p:spTgt spid="55"/>
                                        </p:tgtEl>
                                        <p:attrNameLst>
                                          <p:attrName>ppt_x</p:attrName>
                                          <p:attrName>ppt_y</p:attrName>
                                        </p:attrNameLst>
                                      </p:cBhvr>
                                      <p:rCtr x="0" y="903"/>
                                    </p:animMotion>
                                  </p:childTnLst>
                                </p:cTn>
                              </p:par>
                              <p:par>
                                <p:cTn id="52" presetID="22" presetClass="entr" presetSubtype="8"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63" presetClass="path" presetSubtype="0" decel="100000" fill="hold" grpId="1" nodeType="withEffect">
                                  <p:stCondLst>
                                    <p:cond delay="0"/>
                                  </p:stCondLst>
                                  <p:childTnLst>
                                    <p:animMotion origin="layout" path="M -0.00951 4.81481E-6 L 4.16667E-6 4.81481E-6 " pathEditMode="relative" rAng="0" ptsTypes="AA">
                                      <p:cBhvr>
                                        <p:cTn id="59" dur="500" fill="hold"/>
                                        <p:tgtEl>
                                          <p:spTgt spid="45"/>
                                        </p:tgtEl>
                                        <p:attrNameLst>
                                          <p:attrName>ppt_x</p:attrName>
                                          <p:attrName>ppt_y</p:attrName>
                                        </p:attrNameLst>
                                      </p:cBhvr>
                                      <p:rCtr x="469" y="0"/>
                                    </p:animMotion>
                                  </p:childTnLst>
                                </p:cTn>
                              </p:par>
                              <p:par>
                                <p:cTn id="60" presetID="10"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32" grpId="0"/>
      <p:bldP spid="32" grpId="1"/>
      <p:bldP spid="33" grpId="0"/>
      <p:bldP spid="33" grpId="1"/>
      <p:bldP spid="45" grpId="0"/>
      <p:bldP spid="4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1406234" cy="3939540"/>
          </a:xfrm>
        </p:spPr>
        <p:txBody>
          <a:bodyPr wrap="square"/>
          <a:lstStyle/>
          <a:p>
            <a:r>
              <a:rPr lang="en-US"/>
              <a:t>Davinci</a:t>
            </a:r>
            <a:br>
              <a:rPr lang="en-US"/>
            </a:br>
            <a:br>
              <a:rPr lang="en-US"/>
            </a:br>
            <a:br>
              <a:rPr lang="en-US"/>
            </a:br>
            <a:endParaRPr lang="en-US"/>
          </a:p>
          <a:p>
            <a:endParaRPr lang="en-US"/>
          </a:p>
          <a:p>
            <a:r>
              <a:rPr lang="en-US"/>
              <a:t>Curie</a:t>
            </a:r>
            <a:br>
              <a:rPr lang="en-US"/>
            </a:br>
            <a:br>
              <a:rPr lang="en-US"/>
            </a:br>
            <a:endParaRPr lang="en-US"/>
          </a:p>
          <a:p>
            <a:r>
              <a:rPr lang="en-US"/>
              <a:t>Babbage</a:t>
            </a:r>
            <a:br>
              <a:rPr lang="en-US"/>
            </a:br>
            <a:endParaRPr lang="en-US"/>
          </a:p>
          <a:p>
            <a:r>
              <a:rPr lang="en-US"/>
              <a:t>Ada</a:t>
            </a:r>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3628696" y="2017713"/>
            <a:ext cx="4427483" cy="4385816"/>
          </a:xfrm>
        </p:spPr>
        <p:txBody>
          <a:bodyPr/>
          <a:lstStyle/>
          <a:p>
            <a:r>
              <a:rPr lang="en-US" b="1"/>
              <a:t>Most capable</a:t>
            </a:r>
            <a:r>
              <a:rPr lang="en-US"/>
              <a:t> GPT-3 model. Can do any task the other models can do, often with </a:t>
            </a:r>
            <a:r>
              <a:rPr lang="en-US" i="1"/>
              <a:t>higher quality</a:t>
            </a:r>
            <a:r>
              <a:rPr lang="en-US"/>
              <a:t>, </a:t>
            </a:r>
            <a:r>
              <a:rPr lang="en-US" i="1"/>
              <a:t>longer output</a:t>
            </a:r>
            <a:r>
              <a:rPr lang="en-US"/>
              <a:t> and </a:t>
            </a:r>
            <a:r>
              <a:rPr lang="en-US" i="1"/>
              <a:t>better instruction-following</a:t>
            </a:r>
            <a:r>
              <a:rPr lang="en-US"/>
              <a:t>.</a:t>
            </a:r>
          </a:p>
          <a:p>
            <a:r>
              <a:rPr lang="en-US" b="1"/>
              <a:t>Very capable</a:t>
            </a:r>
            <a:r>
              <a:rPr lang="en-US"/>
              <a:t>, but </a:t>
            </a:r>
            <a:r>
              <a:rPr lang="en-US" i="1"/>
              <a:t>faster</a:t>
            </a:r>
            <a:r>
              <a:rPr lang="en-US"/>
              <a:t> and </a:t>
            </a:r>
            <a:r>
              <a:rPr lang="en-US" i="1"/>
              <a:t>lower cost</a:t>
            </a:r>
            <a:r>
              <a:rPr lang="en-US"/>
              <a:t> than Davinci.</a:t>
            </a:r>
            <a:br>
              <a:rPr lang="en-US"/>
            </a:br>
            <a:endParaRPr lang="en-US"/>
          </a:p>
          <a:p>
            <a:r>
              <a:rPr lang="en-US" b="1"/>
              <a:t>Capable</a:t>
            </a:r>
            <a:r>
              <a:rPr lang="en-US"/>
              <a:t> of straightforward tasks, </a:t>
            </a:r>
            <a:r>
              <a:rPr lang="en-US" i="1"/>
              <a:t>very fast</a:t>
            </a:r>
            <a:r>
              <a:rPr lang="en-US"/>
              <a:t>, and </a:t>
            </a:r>
            <a:r>
              <a:rPr lang="en-US" i="1"/>
              <a:t>lower cost</a:t>
            </a:r>
            <a:r>
              <a:rPr lang="en-US"/>
              <a:t>.</a:t>
            </a:r>
          </a:p>
          <a:p>
            <a:r>
              <a:rPr lang="en-US" b="1"/>
              <a:t>Capable</a:t>
            </a:r>
            <a:r>
              <a:rPr lang="en-US"/>
              <a:t> of very simple tasks, usually the </a:t>
            </a:r>
            <a:r>
              <a:rPr lang="en-US" i="1"/>
              <a:t>fastest</a:t>
            </a:r>
            <a:r>
              <a:rPr lang="en-US"/>
              <a:t> model in the GPT-3 series, and </a:t>
            </a:r>
            <a:r>
              <a:rPr lang="en-US" u="sng"/>
              <a:t>lowest cost</a:t>
            </a:r>
            <a:r>
              <a:rPr lang="en-US"/>
              <a:t>.</a:t>
            </a:r>
          </a:p>
        </p:txBody>
      </p:sp>
      <p:sp>
        <p:nvSpPr>
          <p:cNvPr id="12" name="Text Placeholder 4">
            <a:extLst>
              <a:ext uri="{FF2B5EF4-FFF2-40B4-BE49-F238E27FC236}">
                <a16:creationId xmlns:a16="http://schemas.microsoft.com/office/drawing/2014/main" id="{FF387D44-1D52-6654-7955-6FE95186DDD8}"/>
              </a:ext>
            </a:extLst>
          </p:cNvPr>
          <p:cNvSpPr txBox="1">
            <a:spLocks/>
          </p:cNvSpPr>
          <p:nvPr/>
        </p:nvSpPr>
        <p:spPr>
          <a:xfrm>
            <a:off x="8285935" y="2017713"/>
            <a:ext cx="3317801" cy="43858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Complex intent, cause and effect, summarization for audience</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Language translation, complex classification, text sentiment, summarization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Moderate classification, semantic search classification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Parsing text, simple classification, address correction, keywords</a:t>
            </a:r>
            <a:endParaRPr kumimoji="0" lang="en-US" sz="20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 name="Text Placeholder 3">
            <a:extLst>
              <a:ext uri="{FF2B5EF4-FFF2-40B4-BE49-F238E27FC236}">
                <a16:creationId xmlns:a16="http://schemas.microsoft.com/office/drawing/2014/main" id="{DA46F8B1-69EC-00C7-12C0-26D1481E92C7}"/>
              </a:ext>
            </a:extLst>
          </p:cNvPr>
          <p:cNvSpPr txBox="1">
            <a:spLocks/>
          </p:cNvSpPr>
          <p:nvPr/>
        </p:nvSpPr>
        <p:spPr>
          <a:xfrm>
            <a:off x="1908784" y="2017713"/>
            <a:ext cx="1490156" cy="37702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4,096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p>
        </p:txBody>
      </p:sp>
      <p:sp>
        <p:nvSpPr>
          <p:cNvPr id="16" name="Text Placeholder 2">
            <a:extLst>
              <a:ext uri="{FF2B5EF4-FFF2-40B4-BE49-F238E27FC236}">
                <a16:creationId xmlns:a16="http://schemas.microsoft.com/office/drawing/2014/main" id="{69E9C10D-4A2A-E3D3-6A88-9E939E379004}"/>
              </a:ext>
            </a:extLst>
          </p:cNvPr>
          <p:cNvSpPr txBox="1">
            <a:spLocks/>
          </p:cNvSpPr>
          <p:nvPr/>
        </p:nvSpPr>
        <p:spPr>
          <a:xfrm>
            <a:off x="1904264" y="1302868"/>
            <a:ext cx="1877567"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UI"/>
              </a:rPr>
              <a:t>Max # Tokens per Request</a:t>
            </a:r>
            <a:endParaRPr kumimoji="0" lang="en-US" sz="18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3628696" y="1436688"/>
            <a:ext cx="572025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 performance, cost</a:t>
            </a:r>
          </a:p>
        </p:txBody>
      </p:sp>
      <p:sp>
        <p:nvSpPr>
          <p:cNvPr id="20" name="Text Placeholder 2">
            <a:extLst>
              <a:ext uri="{FF2B5EF4-FFF2-40B4-BE49-F238E27FC236}">
                <a16:creationId xmlns:a16="http://schemas.microsoft.com/office/drawing/2014/main" id="{45F952BA-93C7-A11D-0673-E76B293AF8AB}"/>
              </a:ext>
            </a:extLst>
          </p:cNvPr>
          <p:cNvSpPr txBox="1">
            <a:spLocks/>
          </p:cNvSpPr>
          <p:nvPr/>
        </p:nvSpPr>
        <p:spPr>
          <a:xfrm>
            <a:off x="8285934" y="1436688"/>
            <a:ext cx="3317801"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Use cases</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476881"/>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335577"/>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noGrp="1"/>
          </p:cNvSpPr>
          <p:nvPr>
            <p:ph type="title" idx="4294967295"/>
          </p:nvPr>
        </p:nvSpPr>
        <p:spPr>
          <a:xfrm>
            <a:off x="710183" y="547777"/>
            <a:ext cx="11481817"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GPT-3 Family of Models</a:t>
            </a: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57897201"/>
      </p:ext>
    </p:extLst>
  </p:cSld>
  <p:clrMapOvr>
    <a:masterClrMapping/>
  </p:clrMapOvr>
  <p:transition>
    <p:fade/>
  </p:transition>
</p:sld>
</file>

<file path=ppt/theme/theme1.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3.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13</Notes>
  <HiddenSlides>0</HiddenSlides>
  <ScaleCrop>false</ScaleCrop>
  <HeadingPairs>
    <vt:vector size="4" baseType="variant">
      <vt:variant>
        <vt:lpstr>Theme</vt:lpstr>
      </vt:variant>
      <vt:variant>
        <vt:i4>3</vt:i4>
      </vt:variant>
      <vt:variant>
        <vt:lpstr>Slide Titles</vt:lpstr>
      </vt:variant>
      <vt:variant>
        <vt:i4>21</vt:i4>
      </vt:variant>
    </vt:vector>
  </HeadingPairs>
  <TitlesOfParts>
    <vt:vector size="24" baseType="lpstr">
      <vt:lpstr>Build 2019 Black</vt:lpstr>
      <vt:lpstr>3_Azure black</vt:lpstr>
      <vt:lpstr>Black Template</vt:lpstr>
      <vt:lpstr>Azure OpenAI API - Building Intelligent Applications   Hands-on LevelUp Workshop  : May 2023  </vt:lpstr>
      <vt:lpstr>Agenda</vt:lpstr>
      <vt:lpstr>Overview</vt:lpstr>
      <vt:lpstr>Azure OpenAI | Overview of GPT-3</vt:lpstr>
      <vt:lpstr>Azure OpenAI | GPT-3 Models</vt:lpstr>
      <vt:lpstr>Azure OpenAI | GPT-3 Prompt Design</vt:lpstr>
      <vt:lpstr>Azure OpenAI | GPT-3 Ideate, Experiment and Fine-Tune</vt:lpstr>
      <vt:lpstr>Azure OpenAI | Family of Models</vt:lpstr>
      <vt:lpstr>Azure OpenAI | GPT-3 Family of Models</vt:lpstr>
      <vt:lpstr>Azure OpenAI | Comparing the GPT-3.5 models</vt:lpstr>
      <vt:lpstr>Azure OpenAI | GPT- 4 (Preview) *</vt:lpstr>
      <vt:lpstr>Use cases &amp; Applications</vt:lpstr>
      <vt:lpstr>Azure OpenAI | Top 4 Capabilities &amp; Use Cases</vt:lpstr>
      <vt:lpstr>Azure OpenAI | Benefits</vt:lpstr>
      <vt:lpstr>Prompt Engineering</vt:lpstr>
      <vt:lpstr>Prompt Engineering Guide</vt:lpstr>
      <vt:lpstr>Prompt Chaining</vt:lpstr>
      <vt:lpstr>Prompt Chunking (token limit)</vt:lpstr>
      <vt:lpstr>Responsible AI</vt:lpstr>
      <vt:lpstr>RAI Mitigations</vt:lpstr>
      <vt:lpstr>Mitigation Layers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Charitha Basani</dc:creator>
  <cp:revision>1</cp:revision>
  <dcterms:created xsi:type="dcterms:W3CDTF">2023-04-17T14:16:54Z</dcterms:created>
  <dcterms:modified xsi:type="dcterms:W3CDTF">2023-04-26T16:45:04Z</dcterms:modified>
</cp:coreProperties>
</file>